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3"/>
  </p:sldMasterIdLst>
  <p:notesMasterIdLst>
    <p:notesMasterId r:id="rId8"/>
  </p:notesMasterIdLst>
  <p:sldIdLst>
    <p:sldId id="283" r:id="rId4"/>
    <p:sldId id="282" r:id="rId5"/>
    <p:sldId id="281" r:id="rId6"/>
    <p:sldId id="290" r:id="rId7"/>
    <p:sldId id="339" r:id="rId9"/>
    <p:sldId id="331" r:id="rId10"/>
    <p:sldId id="334" r:id="rId11"/>
    <p:sldId id="336" r:id="rId12"/>
    <p:sldId id="315" r:id="rId13"/>
    <p:sldId id="287" r:id="rId14"/>
    <p:sldId id="284" r:id="rId15"/>
    <p:sldId id="291" r:id="rId16"/>
    <p:sldId id="337" r:id="rId17"/>
    <p:sldId id="338" r:id="rId18"/>
    <p:sldId id="285" r:id="rId19"/>
    <p:sldId id="341" r:id="rId20"/>
    <p:sldId id="342" r:id="rId21"/>
    <p:sldId id="301"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0B0"/>
    <a:srgbClr val="74C4AC"/>
    <a:srgbClr val="74BDB0"/>
    <a:srgbClr val="DBF1EE"/>
    <a:srgbClr val="CADFF2"/>
    <a:srgbClr val="D3EFE9"/>
    <a:srgbClr val="CCEAE2"/>
    <a:srgbClr val="BED2B0"/>
    <a:srgbClr val="BBD2B0"/>
    <a:srgbClr val="FCF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27"/>
    <p:restoredTop sz="94683"/>
  </p:normalViewPr>
  <p:slideViewPr>
    <p:cSldViewPr snapToGrid="0" snapToObjects="1">
      <p:cViewPr varScale="1">
        <p:scale>
          <a:sx n="66" d="100"/>
          <a:sy n="66" d="100"/>
        </p:scale>
        <p:origin x="-660" y="-96"/>
      </p:cViewPr>
      <p:guideLst>
        <p:guide orient="horz" pos="2153"/>
        <p:guide pos="382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969CE3-2905-D340-9714-96D887B22BF9}"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D41ECA-FAA8-194F-870E-0AB63900D9D4}"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kumimoji="1" lang="en-US" altLang="zh-CN" dirty="0">
                <a:latin typeface="华文楷体" panose="02010600040101010101" pitchFamily="2" charset="-122"/>
                <a:ea typeface="华文楷体" panose="02010600040101010101" pitchFamily="2" charset="-122"/>
                <a:sym typeface="+mn-ea"/>
              </a:rPr>
              <a:t>李子柒是跟着爷爷奶奶在四川农村长大的，爷爷去世后，奶奶就成了李子柒在这世上的至亲之人。</a:t>
            </a:r>
            <a:endParaRPr kumimoji="1" lang="en-US" altLang="zh-CN" dirty="0">
              <a:latin typeface="华文楷体" panose="02010600040101010101" pitchFamily="2" charset="-122"/>
              <a:ea typeface="华文楷体" panose="02010600040101010101" pitchFamily="2" charset="-122"/>
              <a:sym typeface="+mn-ea"/>
            </a:endParaRPr>
          </a:p>
          <a:p>
            <a:r>
              <a:rPr kumimoji="1" lang="en-US" altLang="zh-CN" dirty="0">
                <a:latin typeface="华文楷体" panose="02010600040101010101" pitchFamily="2" charset="-122"/>
                <a:ea typeface="华文楷体" panose="02010600040101010101" pitchFamily="2" charset="-122"/>
              </a:rPr>
              <a:t>Li Ziqi grew up in rural Sichuan with his grandparents. After the death of his grandfather, his grandmother became Li Ziqi's closest relatives in this world.</a:t>
            </a:r>
            <a:endParaRPr kumimoji="1" lang="en-US" altLang="zh-CN" dirty="0">
              <a:latin typeface="华文楷体" panose="02010600040101010101" pitchFamily="2" charset="-122"/>
              <a:ea typeface="华文楷体" panose="02010600040101010101" pitchFamily="2" charset="-122"/>
            </a:endParaRPr>
          </a:p>
          <a:p>
            <a:r>
              <a:rPr lang="zh-CN" altLang="en-US"/>
              <a:t>由于家境清贫，14岁她就辍学出去打工了，2012年因为奶奶的一场重病，她决定回家照顾奶奶。</a:t>
            </a:r>
            <a:endParaRPr lang="zh-CN" altLang="en-US"/>
          </a:p>
          <a:p>
            <a:r>
              <a:rPr lang="zh-CN" altLang="en-US"/>
              <a:t>Due to her poor family, she dropped out of school at the age of 14 and went to work.</a:t>
            </a:r>
            <a:endParaRPr lang="zh-CN" altLang="en-US"/>
          </a:p>
          <a:p>
            <a:r>
              <a:rPr lang="zh-CN" altLang="en-US"/>
              <a:t> In 2012, due to a serious illness of her grandma, she decided to go home to take care of her grandma.</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她是一个</a:t>
            </a:r>
            <a:r>
              <a:rPr lang="zh-CN" altLang="en-US">
                <a:sym typeface="+mn-ea"/>
              </a:rPr>
              <a:t>积极向上</a:t>
            </a:r>
            <a:r>
              <a:rPr lang="zh-CN" altLang="en-US">
                <a:sym typeface="+mn-ea"/>
              </a:rPr>
              <a:t>的、</a:t>
            </a:r>
            <a:r>
              <a:rPr lang="zh-CN" altLang="en-US"/>
              <a:t>热爱生活的人。 她的视频传达了精致的，文明的，勤奋的，勇敢</a:t>
            </a:r>
            <a:r>
              <a:rPr lang="zh-CN" altLang="en-US"/>
              <a:t>的和真实的中国形象。</a:t>
            </a:r>
            <a:endParaRPr lang="zh-CN" altLang="en-US"/>
          </a:p>
          <a:p>
            <a:r>
              <a:rPr lang="zh-CN" altLang="en-US"/>
              <a:t>同时，她的视频给人们带来了积极的能量。</a:t>
            </a:r>
            <a:endParaRPr lang="zh-CN" altLang="en-US"/>
          </a:p>
          <a:p>
            <a:pPr algn="just">
              <a:lnSpc>
                <a:spcPct val="150000"/>
              </a:lnSpc>
            </a:pPr>
            <a:r>
              <a:rPr kumimoji="1" lang="en-US" altLang="zh-CN" dirty="0">
                <a:latin typeface="华文楷体" panose="02010600040101010101" pitchFamily="2" charset="-122"/>
                <a:ea typeface="华文楷体" panose="02010600040101010101" pitchFamily="2" charset="-122"/>
                <a:sym typeface="+mn-ea"/>
              </a:rPr>
              <a:t> </a:t>
            </a:r>
            <a:r>
              <a:rPr kumimoji="1" lang="zh-CN" altLang="en-US" dirty="0">
                <a:latin typeface="华文楷体" panose="02010600040101010101" pitchFamily="2" charset="-122"/>
                <a:ea typeface="华文楷体" panose="02010600040101010101" pitchFamily="2" charset="-122"/>
                <a:sym typeface="+mn-ea"/>
              </a:rPr>
              <a:t>She is a positive person who loves life. Her video conveys a refined, civilized, diligent, brave, and true image of China.</a:t>
            </a:r>
            <a:endParaRPr kumimoji="1" lang="zh-CN" altLang="en-US" dirty="0">
              <a:latin typeface="华文楷体" panose="02010600040101010101" pitchFamily="2" charset="-122"/>
              <a:ea typeface="华文楷体" panose="02010600040101010101" pitchFamily="2" charset="-122"/>
            </a:endParaRPr>
          </a:p>
          <a:p>
            <a:pPr algn="just">
              <a:lnSpc>
                <a:spcPct val="150000"/>
              </a:lnSpc>
            </a:pPr>
            <a:r>
              <a:rPr kumimoji="1" lang="en-US" altLang="zh-CN" dirty="0">
                <a:latin typeface="华文楷体" panose="02010600040101010101" pitchFamily="2" charset="-122"/>
                <a:ea typeface="华文楷体" panose="02010600040101010101" pitchFamily="2" charset="-122"/>
                <a:sym typeface="+mn-ea"/>
              </a:rPr>
              <a:t> </a:t>
            </a:r>
            <a:r>
              <a:rPr kumimoji="1" lang="zh-CN" altLang="en-US" dirty="0">
                <a:latin typeface="华文楷体" panose="02010600040101010101" pitchFamily="2" charset="-122"/>
                <a:ea typeface="华文楷体" panose="02010600040101010101" pitchFamily="2" charset="-122"/>
                <a:sym typeface="+mn-ea"/>
              </a:rPr>
              <a:t>At the same time, her video brings positive energy to people.</a:t>
            </a:r>
            <a:endParaRPr kumimoji="1" lang="zh-CN" altLang="en-US" dirty="0">
              <a:latin typeface="华文楷体" panose="02010600040101010101" pitchFamily="2" charset="-122"/>
              <a:ea typeface="华文楷体" panose="02010600040101010101" pitchFamily="2" charset="-122"/>
            </a:endParaRPr>
          </a:p>
          <a:p>
            <a:endParaRPr lang="zh-CN" altLang="en-US"/>
          </a:p>
          <a:p>
            <a:endParaRPr lang="zh-CN" altLang="en-US"/>
          </a:p>
          <a:p>
            <a:endParaRPr lang="zh-CN" altLang="en-US"/>
          </a:p>
          <a:p>
            <a:r>
              <a:rPr lang="zh-CN" altLang="en-US"/>
              <a:t>她的视频给生活忙碌</a:t>
            </a:r>
            <a:r>
              <a:rPr lang="zh-CN" altLang="en-US"/>
              <a:t>的人们带来</a:t>
            </a:r>
            <a:r>
              <a:rPr lang="zh-CN" altLang="en-US"/>
              <a:t>了安心、</a:t>
            </a:r>
            <a:r>
              <a:rPr lang="zh-CN" altLang="en-US"/>
              <a:t>舒适，并且也能够治愈人们的</a:t>
            </a:r>
            <a:r>
              <a:rPr lang="zh-CN" altLang="en-US"/>
              <a:t>心灵。</a:t>
            </a:r>
            <a:endParaRPr lang="zh-CN" altLang="en-US"/>
          </a:p>
          <a:p>
            <a:endParaRPr lang="zh-CN" altLang="en-US"/>
          </a:p>
          <a:p>
            <a:r>
              <a:rPr lang="zh-CN" altLang="en-US"/>
              <a:t>Her video brings peace of mind and comfort to busy people, and can also heal people's hearts.</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李子柒只是记录了一个普通中国人的日常生活，却向世界展现了一个真实的、丰富的、美丽的中国。她向世界弘扬了中国传统文化，让更多的人了解中国文化，喜欢上中国。</a:t>
            </a:r>
            <a:endParaRPr lang="zh-CN" altLang="en-US"/>
          </a:p>
          <a:p>
            <a:r>
              <a:rPr lang="zh-CN" altLang="en-US"/>
              <a:t>Li Ziqi only recorded the daily life of an ordinary Chinese, but he showed the world a real, rich and beautiful China. </a:t>
            </a:r>
            <a:endParaRPr lang="zh-CN" altLang="en-US"/>
          </a:p>
          <a:p>
            <a:r>
              <a:rPr lang="zh-CN" altLang="en-US"/>
              <a:t>She has promoted traditional Chinese culture to the world, allowing more people to understand Chinese culture and love China.</a:t>
            </a:r>
            <a:endParaRPr lang="zh-CN" altLang="en-US"/>
          </a:p>
          <a:p>
            <a:endParaRPr lang="zh-CN" altLang="en-US"/>
          </a:p>
          <a:p>
            <a:r>
              <a:rPr lang="zh-CN" altLang="en-US"/>
              <a:t>把中华民族的传统的东西展现出来，赋予时代的意义，才是我们应该努力的方向。因此期待更多的李子柒。</a:t>
            </a:r>
            <a:endParaRPr lang="zh-CN" altLang="en-US"/>
          </a:p>
          <a:p>
            <a:r>
              <a:rPr lang="zh-CN" altLang="en-US"/>
              <a:t>It is the direction we should strive to show the traditional things of the Chinese nation and give the meaning of the times. So look forward to more</a:t>
            </a:r>
            <a:r>
              <a:rPr lang="en-US" altLang="zh-CN"/>
              <a:t> people like</a:t>
            </a:r>
            <a:r>
              <a:rPr lang="zh-CN" altLang="en-US"/>
              <a:t> Li Ziqi.</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上面是关于李子柒的一些官方</a:t>
            </a:r>
            <a:r>
              <a:rPr lang="zh-CN" altLang="en-US"/>
              <a:t>账号。</a:t>
            </a:r>
            <a:endParaRPr lang="zh-CN" altLang="en-US"/>
          </a:p>
          <a:p>
            <a:r>
              <a:rPr lang="zh-CN" altLang="en-US"/>
              <a:t>The above are some official accounts about Li Ziqi.</a:t>
            </a:r>
            <a:endParaRPr lang="zh-CN" altLang="en-US"/>
          </a:p>
          <a:p>
            <a:endParaRPr lang="zh-CN" altLang="en-US"/>
          </a:p>
          <a:p>
            <a:r>
              <a:rPr lang="zh-CN" altLang="en-US"/>
              <a:t>如果你想要更多的了解她或者观看她更多的发布的视频，你可以订阅她在</a:t>
            </a:r>
            <a:r>
              <a:rPr lang="en-US" altLang="zh-CN"/>
              <a:t>bilibili</a:t>
            </a:r>
            <a:r>
              <a:rPr lang="zh-CN" altLang="en-US"/>
              <a:t>、微博、</a:t>
            </a:r>
            <a:r>
              <a:rPr lang="en-US" altLang="zh-CN"/>
              <a:t>youtube</a:t>
            </a:r>
            <a:r>
              <a:rPr lang="zh-CN" altLang="en-US"/>
              <a:t>上的官方账号，希望你也可以喜欢她的视频，并且也期待你能成为下一个</a:t>
            </a:r>
            <a:r>
              <a:rPr lang="zh-CN" altLang="en-US"/>
              <a:t>李子柒。</a:t>
            </a:r>
            <a:endParaRPr lang="zh-CN" altLang="en-US"/>
          </a:p>
          <a:p>
            <a:r>
              <a:rPr lang="zh-CN" altLang="en-US"/>
              <a:t>If you want to know more about her or watch her more published videos, you can subscribe to her official accounts such as bilibili, Weibo, youtube, etc. I hope you can also like her videos and look forward to your becoming the next A Li Ziqi.</a:t>
            </a:r>
            <a:endParaRPr lang="zh-CN" altLang="en-US"/>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kumimoji="1" lang="zh-CN" altLang="en-US" dirty="0">
                <a:latin typeface="华文楷体" panose="02010600040101010101" pitchFamily="2" charset="-122"/>
                <a:ea typeface="华文楷体" panose="02010600040101010101" pitchFamily="2" charset="-122"/>
                <a:sym typeface="+mn-ea"/>
              </a:rPr>
              <a:t>作为一个美食博主，她拍摄自己制作美食的整个过程，并且记录自己在</a:t>
            </a:r>
            <a:r>
              <a:rPr kumimoji="1" lang="zh-CN" altLang="en-US" dirty="0">
                <a:latin typeface="华文楷体" panose="02010600040101010101" pitchFamily="2" charset="-122"/>
                <a:ea typeface="华文楷体" panose="02010600040101010101" pitchFamily="2" charset="-122"/>
                <a:sym typeface="+mn-ea"/>
              </a:rPr>
              <a:t>农村</a:t>
            </a:r>
            <a:r>
              <a:rPr kumimoji="1" lang="zh-CN" altLang="en-US" dirty="0">
                <a:latin typeface="华文楷体" panose="02010600040101010101" pitchFamily="2" charset="-122"/>
                <a:ea typeface="华文楷体" panose="02010600040101010101" pitchFamily="2" charset="-122"/>
                <a:sym typeface="+mn-ea"/>
              </a:rPr>
              <a:t>的</a:t>
            </a:r>
            <a:r>
              <a:rPr kumimoji="1" lang="zh-CN" altLang="en-US" dirty="0">
                <a:latin typeface="华文楷体" panose="02010600040101010101" pitchFamily="2" charset="-122"/>
                <a:ea typeface="华文楷体" panose="02010600040101010101" pitchFamily="2" charset="-122"/>
                <a:sym typeface="+mn-ea"/>
              </a:rPr>
              <a:t>日常生活</a:t>
            </a:r>
            <a:r>
              <a:rPr kumimoji="1" lang="zh-CN" altLang="en-US" dirty="0">
                <a:latin typeface="华文楷体" panose="02010600040101010101" pitchFamily="2" charset="-122"/>
                <a:ea typeface="华文楷体" panose="02010600040101010101" pitchFamily="2" charset="-122"/>
                <a:sym typeface="+mn-ea"/>
              </a:rPr>
              <a:t>。</a:t>
            </a:r>
            <a:endParaRPr kumimoji="1" lang="en-US" altLang="zh-CN" dirty="0">
              <a:latin typeface="华文楷体" panose="02010600040101010101" pitchFamily="2" charset="-122"/>
              <a:ea typeface="华文楷体" panose="02010600040101010101" pitchFamily="2" charset="-122"/>
              <a:sym typeface="+mn-ea"/>
            </a:endParaRPr>
          </a:p>
          <a:p>
            <a:r>
              <a:rPr kumimoji="1" lang="en-US" altLang="zh-CN" dirty="0">
                <a:latin typeface="华文楷体" panose="02010600040101010101" pitchFamily="2" charset="-122"/>
                <a:ea typeface="华文楷体" panose="02010600040101010101" pitchFamily="2" charset="-122"/>
                <a:sym typeface="+mn-ea"/>
              </a:rPr>
              <a:t>As a food blogger, she filmed the whole process of making her own food and documented her daily life in the countryside.</a:t>
            </a:r>
            <a:endParaRPr kumimoji="1" lang="en-US" altLang="zh-CN" dirty="0">
              <a:latin typeface="华文楷体" panose="02010600040101010101" pitchFamily="2" charset="-122"/>
              <a:ea typeface="华文楷体" panose="02010600040101010101" pitchFamily="2" charset="-122"/>
              <a:sym typeface="+mn-ea"/>
            </a:endParaRPr>
          </a:p>
          <a:p>
            <a:endParaRPr kumimoji="1" lang="en-US" altLang="zh-CN" dirty="0">
              <a:latin typeface="华文楷体" panose="02010600040101010101" pitchFamily="2" charset="-122"/>
              <a:ea typeface="华文楷体" panose="02010600040101010101" pitchFamily="2" charset="-122"/>
              <a:sym typeface="+mn-ea"/>
            </a:endParaRPr>
          </a:p>
          <a:p>
            <a:r>
              <a:rPr lang="zh-CN" altLang="en-US"/>
              <a:t>2015年，李子柒开始自拍自导美食短视频。在拍摄内容的选择上，与奶奶生活在一起的李子柒选择了最熟悉的农村生活。</a:t>
            </a:r>
            <a:endParaRPr lang="zh-CN" altLang="en-US"/>
          </a:p>
          <a:p>
            <a:endParaRPr lang="zh-CN" altLang="en-US"/>
          </a:p>
          <a:p>
            <a:r>
              <a:rPr lang="zh-CN" altLang="en-US"/>
              <a:t>In 2015, Li Ziqi started making short food videos. In the selection of shooting content, Li Ziqi, who lives with her grandmother, chose the most familiar rural life.</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r>
              <a:rPr kumimoji="1" lang="en-US" altLang="zh-CN" dirty="0">
                <a:latin typeface="华文楷体" panose="02010600040101010101" pitchFamily="2" charset="-122"/>
                <a:ea typeface="华文楷体" panose="02010600040101010101" pitchFamily="2" charset="-122"/>
                <a:sym typeface="+mn-ea"/>
              </a:rPr>
              <a:t>Lanzhou Beef Hand-pulled Noodles are one ofChina's top ten noodles as well as the "living fossils" of China’s noodlesculture.</a:t>
            </a:r>
            <a:endParaRPr kumimoji="1" lang="en-US" altLang="zh-CN" dirty="0">
              <a:latin typeface="华文楷体" panose="02010600040101010101" pitchFamily="2" charset="-122"/>
              <a:ea typeface="华文楷体" panose="02010600040101010101" pitchFamily="2" charset="-122"/>
              <a:sym typeface="+mn-ea"/>
            </a:endParaRPr>
          </a:p>
          <a:p>
            <a:r>
              <a:rPr kumimoji="1" lang="en-US" altLang="zh-CN" dirty="0">
                <a:latin typeface="华文楷体" panose="02010600040101010101" pitchFamily="2" charset="-122"/>
                <a:ea typeface="华文楷体" panose="02010600040101010101" pitchFamily="2" charset="-122"/>
                <a:sym typeface="+mn-ea"/>
              </a:rPr>
              <a:t>兰州牛肉拉面，是“中国十大面条”之一，是中国面食文化的活化石。</a:t>
            </a:r>
            <a:endParaRPr kumimoji="1" lang="en-US" altLang="zh-CN" dirty="0">
              <a:latin typeface="华文楷体" panose="02010600040101010101" pitchFamily="2" charset="-122"/>
              <a:ea typeface="华文楷体" panose="02010600040101010101" pitchFamily="2" charset="-122"/>
              <a:sym typeface="+mn-ea"/>
            </a:endParaRPr>
          </a:p>
          <a:p>
            <a:endParaRPr kumimoji="1" lang="en-US" altLang="zh-CN" dirty="0">
              <a:latin typeface="华文楷体" panose="02010600040101010101" pitchFamily="2" charset="-122"/>
              <a:ea typeface="华文楷体" panose="02010600040101010101" pitchFamily="2" charset="-122"/>
              <a:sym typeface="+mn-ea"/>
            </a:endParaRPr>
          </a:p>
          <a:p>
            <a:endParaRPr kumimoji="1" lang="en-US" altLang="zh-CN" dirty="0">
              <a:latin typeface="华文楷体" panose="02010600040101010101" pitchFamily="2" charset="-122"/>
              <a:ea typeface="华文楷体" panose="02010600040101010101" pitchFamily="2" charset="-122"/>
              <a:sym typeface="+mn-ea"/>
            </a:endParaRPr>
          </a:p>
          <a:p>
            <a:r>
              <a:rPr kumimoji="1" lang="en-US" altLang="zh-CN" dirty="0">
                <a:latin typeface="华文楷体" panose="02010600040101010101" pitchFamily="2" charset="-122"/>
                <a:ea typeface="华文楷体" panose="02010600040101010101" pitchFamily="2" charset="-122"/>
                <a:sym typeface="+mn-ea"/>
              </a:rPr>
              <a:t>2016</a:t>
            </a:r>
            <a:r>
              <a:rPr kumimoji="1" lang="zh-CN" altLang="en-US" dirty="0">
                <a:latin typeface="华文楷体" panose="02010600040101010101" pitchFamily="2" charset="-122"/>
                <a:ea typeface="华文楷体" panose="02010600040101010101" pitchFamily="2" charset="-122"/>
                <a:sym typeface="+mn-ea"/>
              </a:rPr>
              <a:t>年，凭借短视频《兰州拉面》获得广泛关注。</a:t>
            </a:r>
            <a:endParaRPr kumimoji="1" lang="zh-CN" altLang="en-US" dirty="0">
              <a:latin typeface="华文楷体" panose="02010600040101010101" pitchFamily="2" charset="-122"/>
              <a:ea typeface="华文楷体" panose="02010600040101010101" pitchFamily="2" charset="-122"/>
              <a:sym typeface="+mn-ea"/>
            </a:endParaRPr>
          </a:p>
          <a:p>
            <a:r>
              <a:rPr kumimoji="1" lang="zh-CN" altLang="en-US" dirty="0">
                <a:latin typeface="华文楷体" panose="02010600040101010101" pitchFamily="2" charset="-122"/>
                <a:ea typeface="华文楷体" panose="02010600040101010101" pitchFamily="2" charset="-122"/>
              </a:rPr>
              <a:t>In 2016, she gained wide attention with her short video "Lanzhou Ramen".</a:t>
            </a:r>
            <a:endParaRPr kumimoji="1" lang="zh-CN" altLang="en-US" dirty="0">
              <a:latin typeface="华文楷体" panose="02010600040101010101" pitchFamily="2" charset="-122"/>
              <a:ea typeface="华文楷体" panose="02010600040101010101" pitchFamily="2" charset="-122"/>
              <a:sym typeface="+mn-ea"/>
            </a:endParaRPr>
          </a:p>
          <a:p>
            <a:endParaRPr kumimoji="1" lang="zh-CN" altLang="en-US" dirty="0">
              <a:latin typeface="华文楷体" panose="02010600040101010101" pitchFamily="2" charset="-122"/>
              <a:ea typeface="华文楷体" panose="02010600040101010101" pitchFamily="2" charset="-122"/>
            </a:endParaRPr>
          </a:p>
          <a:p>
            <a:r>
              <a:rPr lang="zh-CN" altLang="en-US"/>
              <a:t>为了拍摄制作拉面的过程，她专门花了</a:t>
            </a:r>
            <a:r>
              <a:rPr lang="en-US" altLang="zh-CN"/>
              <a:t>2</a:t>
            </a:r>
            <a:r>
              <a:rPr lang="zh-CN" altLang="en-US"/>
              <a:t>个月去</a:t>
            </a:r>
            <a:r>
              <a:rPr lang="zh-CN" altLang="en-US"/>
              <a:t>甘肃拜师学习如何制作拉面。</a:t>
            </a:r>
            <a:r>
              <a:rPr kumimoji="1" lang="en-US" altLang="zh-CN" dirty="0">
                <a:latin typeface="华文楷体" panose="02010600040101010101" pitchFamily="2" charset="-122"/>
                <a:ea typeface="华文楷体" panose="02010600040101010101" pitchFamily="2" charset="-122"/>
                <a:sym typeface="+mn-ea"/>
              </a:rPr>
              <a:t>在</a:t>
            </a:r>
            <a:r>
              <a:rPr kumimoji="1" lang="zh-CN" altLang="en-US" dirty="0">
                <a:latin typeface="华文楷体" panose="02010600040101010101" pitchFamily="2" charset="-122"/>
                <a:ea typeface="华文楷体" panose="02010600040101010101" pitchFamily="2" charset="-122"/>
                <a:sym typeface="+mn-ea"/>
              </a:rPr>
              <a:t>制作的</a:t>
            </a:r>
            <a:r>
              <a:rPr kumimoji="1" lang="en-US" altLang="zh-CN" dirty="0">
                <a:latin typeface="华文楷体" panose="02010600040101010101" pitchFamily="2" charset="-122"/>
                <a:ea typeface="华文楷体" panose="02010600040101010101" pitchFamily="2" charset="-122"/>
                <a:sym typeface="+mn-ea"/>
              </a:rPr>
              <a:t>过程中，</a:t>
            </a:r>
            <a:r>
              <a:rPr kumimoji="1" lang="zh-CN" altLang="en-US" dirty="0">
                <a:latin typeface="华文楷体" panose="02010600040101010101" pitchFamily="2" charset="-122"/>
                <a:ea typeface="华文楷体" panose="02010600040101010101" pitchFamily="2" charset="-122"/>
                <a:sym typeface="+mn-ea"/>
              </a:rPr>
              <a:t>她失败了很多次。然而，她并没有放弃而是不断的努力，最终她</a:t>
            </a:r>
            <a:r>
              <a:rPr kumimoji="1" lang="zh-CN" altLang="en-US" dirty="0">
                <a:latin typeface="华文楷体" panose="02010600040101010101" pitchFamily="2" charset="-122"/>
                <a:ea typeface="华文楷体" panose="02010600040101010101" pitchFamily="2" charset="-122"/>
                <a:sym typeface="+mn-ea"/>
              </a:rPr>
              <a:t>成功掌握了制作拉面的整个过程。</a:t>
            </a:r>
            <a:endParaRPr kumimoji="1" lang="en-US" altLang="zh-CN" dirty="0">
              <a:latin typeface="华文楷体" panose="02010600040101010101" pitchFamily="2" charset="-122"/>
              <a:ea typeface="华文楷体" panose="02010600040101010101" pitchFamily="2" charset="-122"/>
              <a:sym typeface="+mn-ea"/>
            </a:endParaRPr>
          </a:p>
          <a:p>
            <a:r>
              <a:rPr lang="zh-CN" altLang="en-US"/>
              <a:t>In order to film the process of making ramen, she spent two months in Gansu Province to learn how to make ramen. During the production process, she failed many times. However, she didn't give up and kept trying, and eventually she managed to master the whole process of making ramen.</a:t>
            </a:r>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r>
              <a:rPr kumimoji="1" lang="zh-CN" altLang="en-US" dirty="0">
                <a:latin typeface="华文楷体" panose="02010600040101010101" pitchFamily="2" charset="-122"/>
                <a:ea typeface="华文楷体" panose="02010600040101010101" pitchFamily="2" charset="-122"/>
                <a:sym typeface="+mn-ea"/>
              </a:rPr>
              <a:t>作为一个视频博主，她的视频主题来源于中国人真实、朴素的传统生活，以中华民族引以为傲的美食文化为主线，围绕衣食住行四个方面展开。</a:t>
            </a:r>
            <a:endParaRPr kumimoji="1" lang="zh-CN" altLang="en-US" dirty="0">
              <a:latin typeface="华文楷体" panose="02010600040101010101" pitchFamily="2" charset="-122"/>
              <a:ea typeface="华文楷体" panose="02010600040101010101" pitchFamily="2" charset="-122"/>
              <a:sym typeface="+mn-ea"/>
            </a:endParaRPr>
          </a:p>
          <a:p>
            <a:r>
              <a:rPr kumimoji="1" lang="zh-CN" altLang="en-US" dirty="0">
                <a:latin typeface="华文楷体" panose="02010600040101010101" pitchFamily="2" charset="-122"/>
                <a:ea typeface="华文楷体" panose="02010600040101010101" pitchFamily="2" charset="-122"/>
                <a:sym typeface="+mn-ea"/>
              </a:rPr>
              <a:t>As a vlogger, the theme of her videos comes from the real and simple traditional life of the Chinese people, taking the food culture that the Chinese nation is proud of as the main line, and focusing on the four aspects of clothing, food, housing and transportation.</a:t>
            </a:r>
            <a:endParaRPr kumimoji="1" lang="zh-CN" altLang="en-US" dirty="0">
              <a:latin typeface="华文楷体" panose="02010600040101010101" pitchFamily="2" charset="-122"/>
              <a:ea typeface="华文楷体" panose="02010600040101010101" pitchFamily="2" charset="-122"/>
              <a:sym typeface="+mn-ea"/>
            </a:endParaRPr>
          </a:p>
          <a:p>
            <a:endParaRPr kumimoji="1" lang="zh-CN" altLang="en-US" dirty="0">
              <a:latin typeface="华文楷体" panose="02010600040101010101" pitchFamily="2" charset="-122"/>
              <a:ea typeface="华文楷体" panose="02010600040101010101" pitchFamily="2" charset="-122"/>
              <a:sym typeface="+mn-ea"/>
            </a:endParaRPr>
          </a:p>
          <a:p>
            <a:r>
              <a:rPr lang="zh-CN" altLang="en-US">
                <a:sym typeface="+mn-ea"/>
              </a:rPr>
              <a:t>李子柒在视频里向我们展示了四川大山里纯天然的美食以及朴</a:t>
            </a:r>
            <a:r>
              <a:rPr lang="zh-CN" altLang="en-US">
                <a:sym typeface="+mn-ea"/>
              </a:rPr>
              <a:t>素的生活方式。</a:t>
            </a:r>
            <a:endParaRPr lang="zh-CN" altLang="en-US">
              <a:sym typeface="+mn-ea"/>
            </a:endParaRPr>
          </a:p>
          <a:p>
            <a:r>
              <a:rPr lang="zh-CN" altLang="en-US"/>
              <a:t>In the video, Li Ziqi shows us the natural food and simple lifestyle in the mountains of Sichuan.</a:t>
            </a:r>
            <a:endParaRPr lang="zh-CN" altLang="en-US"/>
          </a:p>
          <a:p>
            <a:endParaRPr lang="zh-CN" altLang="en-US"/>
          </a:p>
          <a:p>
            <a:r>
              <a:rPr lang="zh-CN" altLang="en-US"/>
              <a:t>如左图她在插秧，右图收割小麦</a:t>
            </a:r>
            <a:r>
              <a:rPr lang="en-US" altLang="zh-CN"/>
              <a:t>  </a:t>
            </a:r>
            <a:endParaRPr lang="en-US" altLang="zh-CN"/>
          </a:p>
          <a:p>
            <a:r>
              <a:rPr lang="en-US" altLang="zh-CN"/>
              <a:t>The picture on the left shows that  she is  planting rice</a:t>
            </a:r>
            <a:endParaRPr lang="en-US" altLang="zh-CN"/>
          </a:p>
          <a:p>
            <a:r>
              <a:rPr lang="en-US" altLang="zh-CN"/>
              <a:t>The picture on the right shows </a:t>
            </a:r>
            <a:r>
              <a:rPr lang="en-US" altLang="zh-CN">
                <a:sym typeface="+mn-ea"/>
              </a:rPr>
              <a:t>that  she is</a:t>
            </a:r>
            <a:r>
              <a:rPr lang="en-US" altLang="zh-CN"/>
              <a:t> harvesting wheat</a:t>
            </a:r>
            <a:endParaRPr lang="en-US" altLang="zh-CN"/>
          </a:p>
          <a:p>
            <a:r>
              <a:rPr lang="en-US" altLang="zh-CN"/>
              <a:t> </a:t>
            </a:r>
            <a:endParaRPr lang="en-US" altLang="zh-CN"/>
          </a:p>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她的每一个视频都是经过了精心地策划，而且历时长，</a:t>
            </a:r>
            <a:endParaRPr lang="zh-CN" altLang="en-US"/>
          </a:p>
          <a:p>
            <a:r>
              <a:rPr lang="zh-CN" altLang="en-US"/>
              <a:t>Each of her videos is carefully curated and takes a long time,</a:t>
            </a:r>
            <a:endParaRPr lang="zh-CN" altLang="en-US"/>
          </a:p>
          <a:p>
            <a:endParaRPr lang="zh-CN" altLang="en-US"/>
          </a:p>
          <a:p>
            <a:r>
              <a:rPr lang="zh-CN" altLang="en-US"/>
              <a:t>每一个视频都从食物最开始的状态到最后的状态，如图所示黄瓜的一生，从黄瓜的种植、收获、到由黄瓜制作的美食，</a:t>
            </a:r>
            <a:r>
              <a:rPr lang="zh-CN" altLang="en-US">
                <a:sym typeface="+mn-ea"/>
              </a:rPr>
              <a:t>每一个步骤都出现在视频</a:t>
            </a:r>
            <a:r>
              <a:rPr lang="zh-CN" altLang="en-US">
                <a:sym typeface="+mn-ea"/>
              </a:rPr>
              <a:t>中。</a:t>
            </a:r>
            <a:endParaRPr lang="zh-CN" altLang="en-US"/>
          </a:p>
          <a:p>
            <a:r>
              <a:rPr lang="zh-CN" altLang="en-US"/>
              <a:t>Each video is from the beginning of the food to the last state, as shown in the picture, the life of cucumber, from the planting, harvesting, to the gourmet food made from cucumber, each step is presented in the video.</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kumimoji="1" lang="zh-CN" altLang="en-US" dirty="0">
                <a:latin typeface="华文楷体" panose="02010600040101010101" pitchFamily="2" charset="-122"/>
                <a:ea typeface="华文楷体" panose="02010600040101010101" pitchFamily="2" charset="-122"/>
                <a:sym typeface="+mn-ea"/>
              </a:rPr>
              <a:t>作为一个中国人，她将中华民族传统文化中的时令节气、传统节日、民风民俗等以视频的方式，让更多人了解中国文化，</a:t>
            </a:r>
            <a:r>
              <a:rPr lang="zh-CN" altLang="en-US">
                <a:sym typeface="+mn-ea"/>
              </a:rPr>
              <a:t>她的视频也展示了很多的中国的传统手艺，</a:t>
            </a:r>
            <a:r>
              <a:rPr kumimoji="1" lang="zh-CN" altLang="en-US" dirty="0">
                <a:latin typeface="华文楷体" panose="02010600040101010101" pitchFamily="2" charset="-122"/>
                <a:ea typeface="华文楷体" panose="02010600040101010101" pitchFamily="2" charset="-122"/>
                <a:sym typeface="+mn-ea"/>
              </a:rPr>
              <a:t>也是让</a:t>
            </a:r>
            <a:r>
              <a:rPr kumimoji="1" lang="zh-CN" altLang="en-US" dirty="0">
                <a:latin typeface="华文楷体" panose="02010600040101010101" pitchFamily="2" charset="-122"/>
                <a:ea typeface="华文楷体" panose="02010600040101010101" pitchFamily="2" charset="-122"/>
                <a:sym typeface="+mn-ea"/>
              </a:rPr>
              <a:t>更多人喜欢上中国</a:t>
            </a:r>
            <a:r>
              <a:rPr kumimoji="1" lang="zh-CN" altLang="en-US" dirty="0">
                <a:latin typeface="华文楷体" panose="02010600040101010101" pitchFamily="2" charset="-122"/>
                <a:ea typeface="华文楷体" panose="02010600040101010101" pitchFamily="2" charset="-122"/>
                <a:sym typeface="+mn-ea"/>
              </a:rPr>
              <a:t>。</a:t>
            </a:r>
            <a:endParaRPr kumimoji="1" lang="zh-CN" altLang="en-US" dirty="0">
              <a:latin typeface="华文楷体" panose="02010600040101010101" pitchFamily="2" charset="-122"/>
              <a:ea typeface="华文楷体" panose="02010600040101010101" pitchFamily="2" charset="-122"/>
            </a:endParaRPr>
          </a:p>
          <a:p>
            <a:r>
              <a:rPr lang="zh-CN" altLang="en-US"/>
              <a:t>As a Chinese, she makes videos of the seasonal solar terms, traditional festivals, folk customs and other aspects of traditional Chinese culture to let more people know about Chinese culture. Her videos also show a lot of traditional Chinese crafts, which also makes more people like China.</a:t>
            </a:r>
            <a:endParaRPr lang="zh-CN" altLang="en-US"/>
          </a:p>
          <a:p>
            <a:endParaRPr lang="zh-CN" altLang="en-US"/>
          </a:p>
          <a:p>
            <a:r>
              <a:rPr lang="zh-CN" altLang="en-US"/>
              <a:t>图中为几个时令</a:t>
            </a:r>
            <a:r>
              <a:rPr lang="zh-CN" altLang="en-US"/>
              <a:t>节气</a:t>
            </a:r>
            <a:endParaRPr lang="zh-CN" altLang="en-US"/>
          </a:p>
          <a:p>
            <a:r>
              <a:rPr lang="zh-CN" altLang="en-US"/>
              <a:t>There are several seasonal terms in the picture</a:t>
            </a:r>
            <a:endParaRPr lang="zh-CN" altLang="en-US"/>
          </a:p>
          <a:p>
            <a:endParaRPr lang="zh-CN" altLang="en-US"/>
          </a:p>
          <a:p>
            <a:r>
              <a:rPr lang="zh-CN" altLang="en-US">
                <a:sym typeface="+mn-ea"/>
              </a:rPr>
              <a:t>时令节气</a:t>
            </a:r>
            <a:endParaRPr lang="zh-CN" altLang="en-US"/>
          </a:p>
          <a:p>
            <a:r>
              <a:rPr kumimoji="1" lang="zh-CN" altLang="en-US" dirty="0">
                <a:latin typeface="华文楷体" panose="02010600040101010101" pitchFamily="2" charset="-122"/>
                <a:ea typeface="华文楷体" panose="02010600040101010101" pitchFamily="2" charset="-122"/>
                <a:sym typeface="+mn-ea"/>
              </a:rPr>
              <a:t>Seasonal</a:t>
            </a:r>
            <a:r>
              <a:rPr lang="en-US" altLang="zh-CN"/>
              <a:t>  </a:t>
            </a:r>
            <a:r>
              <a:rPr lang="zh-CN" altLang="en-US"/>
              <a:t>solar terms</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她跟上了时代的步伐。借助互联网，短视频这些年迅速崛起。李子柒的走红，也正是得益于短视频崛起的这波红利。</a:t>
            </a:r>
            <a:endParaRPr lang="zh-CN" altLang="en-US"/>
          </a:p>
          <a:p>
            <a:r>
              <a:rPr kumimoji="1" lang="en-US" altLang="zh-CN" dirty="0">
                <a:latin typeface="华文楷体" panose="02010600040101010101" pitchFamily="2" charset="-122"/>
                <a:ea typeface="华文楷体" panose="02010600040101010101" pitchFamily="2" charset="-122"/>
                <a:sym typeface="+mn-ea"/>
              </a:rPr>
              <a:t>She keeps pace with The Times. With the help of the Internet, short video has taken off in recent years. </a:t>
            </a:r>
            <a:endParaRPr kumimoji="1" lang="en-US" altLang="zh-CN" dirty="0">
              <a:latin typeface="华文楷体" panose="02010600040101010101" pitchFamily="2" charset="-122"/>
              <a:ea typeface="华文楷体" panose="02010600040101010101" pitchFamily="2" charset="-122"/>
              <a:sym typeface="+mn-ea"/>
            </a:endParaRPr>
          </a:p>
          <a:p>
            <a:r>
              <a:rPr kumimoji="1" lang="en-US" altLang="zh-CN" dirty="0">
                <a:latin typeface="华文楷体" panose="02010600040101010101" pitchFamily="2" charset="-122"/>
                <a:ea typeface="华文楷体" panose="02010600040101010101" pitchFamily="2" charset="-122"/>
                <a:sym typeface="+mn-ea"/>
              </a:rPr>
              <a:t>Li Ziqi's popularity is also benefited from the rise of the short video of this wave of dividends.</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kumimoji="1" lang="en-US" altLang="zh-CN" dirty="0">
                <a:latin typeface="华文楷体" panose="02010600040101010101" pitchFamily="2" charset="-122"/>
                <a:ea typeface="华文楷体" panose="02010600040101010101" pitchFamily="2" charset="-122"/>
                <a:sym typeface="+mn-ea"/>
              </a:rPr>
              <a:t>越来越多的人开始关注中国，了解中国。而李子柒，正是一个了解中国的窗口。</a:t>
            </a:r>
            <a:endParaRPr kumimoji="1" lang="en-US" altLang="zh-CN" dirty="0">
              <a:latin typeface="华文楷体" panose="02010600040101010101" pitchFamily="2" charset="-122"/>
              <a:ea typeface="华文楷体" panose="02010600040101010101" pitchFamily="2" charset="-122"/>
              <a:sym typeface="+mn-ea"/>
            </a:endParaRPr>
          </a:p>
          <a:p>
            <a:r>
              <a:rPr kumimoji="1" lang="en-US" altLang="zh-CN" dirty="0">
                <a:latin typeface="华文楷体" panose="02010600040101010101" pitchFamily="2" charset="-122"/>
                <a:ea typeface="华文楷体" panose="02010600040101010101" pitchFamily="2" charset="-122"/>
                <a:sym typeface="+mn-ea"/>
              </a:rPr>
              <a:t>More and more people begin to pay attention to China and know more about China. And Li Ziqi is just a window to understand China.</a:t>
            </a:r>
            <a:endParaRPr kumimoji="1" lang="en-US" altLang="zh-CN" dirty="0">
              <a:latin typeface="华文楷体" panose="02010600040101010101" pitchFamily="2" charset="-122"/>
              <a:ea typeface="华文楷体" panose="02010600040101010101" pitchFamily="2" charset="-122"/>
              <a:sym typeface="+mn-ea"/>
            </a:endParaRPr>
          </a:p>
          <a:p>
            <a:endParaRPr kumimoji="1" lang="en-US" altLang="zh-CN" dirty="0">
              <a:latin typeface="华文楷体" panose="02010600040101010101" pitchFamily="2" charset="-122"/>
              <a:ea typeface="华文楷体" panose="02010600040101010101" pitchFamily="2" charset="-122"/>
              <a:sym typeface="+mn-ea"/>
            </a:endParaRPr>
          </a:p>
          <a:p>
            <a:r>
              <a:rPr kumimoji="1" lang="en-US" altLang="zh-CN" dirty="0">
                <a:latin typeface="华文楷体" panose="02010600040101010101" pitchFamily="2" charset="-122"/>
                <a:ea typeface="华文楷体" panose="02010600040101010101" pitchFamily="2" charset="-122"/>
                <a:sym typeface="+mn-ea"/>
              </a:rPr>
              <a:t>她的视频，很少有字幕，没有对白也没有旁白，配着悠扬的音乐，即使是完全不懂汉语的人，也可以全程无障碍地观看。</a:t>
            </a:r>
            <a:endParaRPr kumimoji="1" lang="en-US" altLang="zh-CN" dirty="0">
              <a:latin typeface="华文楷体" panose="02010600040101010101" pitchFamily="2" charset="-122"/>
              <a:ea typeface="华文楷体" panose="02010600040101010101" pitchFamily="2" charset="-122"/>
            </a:endParaRPr>
          </a:p>
          <a:p>
            <a:r>
              <a:rPr lang="zh-CN" altLang="en-US"/>
              <a:t>Her videos have very few subtitles, no dialogue or narration, and melodious music. Even people who don't know Chinese at all can watch them without any problems.</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D77E34F-8D43-CA4C-8B46-634973188BBC}"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87D8B90-EC72-1145-B378-0D4A394E7845}"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D77E34F-8D43-CA4C-8B46-634973188BBC}"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87D8B90-EC72-1145-B378-0D4A394E7845}"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D77E34F-8D43-CA4C-8B46-634973188BBC}"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87D8B90-EC72-1145-B378-0D4A394E7845}"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D77E34F-8D43-CA4C-8B46-634973188BBC}"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87D8B90-EC72-1145-B378-0D4A394E7845}" type="slidenum">
              <a:rPr kumimoji="1" lang="zh-CN" altLang="en-US" smtClean="0"/>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endParaRPr kumimoji="1"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D77E34F-8D43-CA4C-8B46-634973188BBC}"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87D8B90-EC72-1145-B378-0D4A394E7845}" type="slidenum">
              <a:rPr kumimoji="1" lang="zh-CN" altLang="en-US" smtClean="0"/>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D77E34F-8D43-CA4C-8B46-634973188BBC}"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87D8B90-EC72-1145-B378-0D4A394E7845}" type="slidenum">
              <a:rPr kumimoji="1" lang="zh-CN" altLang="en-US" smtClean="0"/>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endParaRPr kumimoji="1"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r>
              <a:rPr kumimoji="1" lang="zh-CN" altLang="en-US"/>
              <a:t>编辑母版文本样式
第二级
第三级
第四级
第五级</a:t>
            </a:r>
            <a:endParaRPr kumimoji="1"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D77E34F-8D43-CA4C-8B46-634973188BBC}" type="datetimeFigureOut">
              <a:rPr kumimoji="1" lang="zh-CN" altLang="en-US" smtClean="0"/>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87D8B90-EC72-1145-B378-0D4A394E7845}" type="slidenum">
              <a:rPr kumimoji="1" lang="zh-CN" altLang="en-US" smtClean="0"/>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endParaRPr kumimoji="1"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r>
              <a:rPr kumimoji="1" lang="zh-CN" altLang="en-US"/>
              <a:t>编辑母版文本样式
第二级
第三级
第四级
第五级</a:t>
            </a:r>
            <a:endParaRPr kumimoji="1"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endParaRPr kumimoji="1"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r>
              <a:rPr kumimoji="1" lang="zh-CN" altLang="en-US"/>
              <a:t>编辑母版文本样式
第二级
第三级
第四级
第五级</a:t>
            </a:r>
            <a:endParaRPr kumimoji="1"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5D77E34F-8D43-CA4C-8B46-634973188BBC}" type="datetimeFigureOut">
              <a:rPr kumimoji="1" lang="zh-CN" altLang="en-US" smtClean="0"/>
            </a:fld>
            <a:endParaRPr kumimoji="1"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987D8B90-EC72-1145-B378-0D4A394E7845}" type="slidenum">
              <a:rPr kumimoji="1" lang="zh-CN" altLang="en-US" smtClean="0"/>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5D77E34F-8D43-CA4C-8B46-634973188BBC}" type="datetimeFigureOut">
              <a:rPr kumimoji="1" lang="zh-CN" altLang="en-US" smtClean="0"/>
            </a:fld>
            <a:endParaRPr kumimoji="1"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987D8B90-EC72-1145-B378-0D4A394E7845}" type="slidenum">
              <a:rPr kumimoji="1" lang="zh-CN" altLang="en-US" smtClean="0"/>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5D77E34F-8D43-CA4C-8B46-634973188BBC}" type="datetimeFigureOut">
              <a:rPr kumimoji="1" lang="zh-CN" altLang="en-US" smtClean="0"/>
            </a:fld>
            <a:endParaRPr kumimoji="1"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987D8B90-EC72-1145-B378-0D4A394E7845}" type="slidenum">
              <a:rPr kumimoji="1" lang="zh-CN" altLang="en-US" smtClean="0"/>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endParaRPr kumimoji="1"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D77E34F-8D43-CA4C-8B46-634973188BBC}" type="datetimeFigureOut">
              <a:rPr kumimoji="1" lang="zh-CN" altLang="en-US" smtClean="0"/>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87D8B90-EC72-1145-B378-0D4A394E7845}"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endParaRPr kumimoji="1"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D77E34F-8D43-CA4C-8B46-634973188BBC}"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87D8B90-EC72-1145-B378-0D4A394E7845}" type="slidenum">
              <a:rPr kumimoji="1" lang="zh-CN" altLang="en-US" smtClean="0"/>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D77E34F-8D43-CA4C-8B46-634973188BBC}" type="datetimeFigureOut">
              <a:rPr kumimoji="1" lang="zh-CN" altLang="en-US" smtClean="0"/>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87D8B90-EC72-1145-B378-0D4A394E7845}" type="slidenum">
              <a:rPr kumimoji="1" lang="zh-CN" altLang="en-US" smtClean="0"/>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D77E34F-8D43-CA4C-8B46-634973188BBC}"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87D8B90-EC72-1145-B378-0D4A394E7845}" type="slidenum">
              <a:rPr kumimoji="1" lang="zh-CN" altLang="en-US" smtClean="0"/>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D77E34F-8D43-CA4C-8B46-634973188BBC}"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87D8B90-EC72-1145-B378-0D4A394E7845}"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D77E34F-8D43-CA4C-8B46-634973188BBC}"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87D8B90-EC72-1145-B378-0D4A394E7845}"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endParaRPr kumimoji="1"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r>
              <a:rPr kumimoji="1" lang="zh-CN" altLang="en-US"/>
              <a:t>编辑母版文本样式
第二级
第三级
第四级
第五级</a:t>
            </a:r>
            <a:endParaRPr kumimoji="1"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D77E34F-8D43-CA4C-8B46-634973188BBC}" type="datetimeFigureOut">
              <a:rPr kumimoji="1" lang="zh-CN" altLang="en-US" smtClean="0"/>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87D8B90-EC72-1145-B378-0D4A394E7845}"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endParaRPr kumimoji="1"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r>
              <a:rPr kumimoji="1" lang="zh-CN" altLang="en-US"/>
              <a:t>编辑母版文本样式
第二级
第三级
第四级
第五级</a:t>
            </a:r>
            <a:endParaRPr kumimoji="1"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endParaRPr kumimoji="1"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r>
              <a:rPr kumimoji="1" lang="zh-CN" altLang="en-US"/>
              <a:t>编辑母版文本样式
第二级
第三级
第四级
第五级</a:t>
            </a:r>
            <a:endParaRPr kumimoji="1"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5D77E34F-8D43-CA4C-8B46-634973188BBC}" type="datetimeFigureOut">
              <a:rPr kumimoji="1" lang="zh-CN" altLang="en-US" smtClean="0"/>
            </a:fld>
            <a:endParaRPr kumimoji="1"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987D8B90-EC72-1145-B378-0D4A394E7845}"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5D77E34F-8D43-CA4C-8B46-634973188BBC}" type="datetimeFigureOut">
              <a:rPr kumimoji="1" lang="zh-CN" altLang="en-US" smtClean="0"/>
            </a:fld>
            <a:endParaRPr kumimoji="1"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987D8B90-EC72-1145-B378-0D4A394E7845}"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5D77E34F-8D43-CA4C-8B46-634973188BBC}" type="datetimeFigureOut">
              <a:rPr kumimoji="1" lang="zh-CN" altLang="en-US" smtClean="0"/>
            </a:fld>
            <a:endParaRPr kumimoji="1"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987D8B90-EC72-1145-B378-0D4A394E7845}"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endParaRPr kumimoji="1"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D77E34F-8D43-CA4C-8B46-634973188BBC}" type="datetimeFigureOut">
              <a:rPr kumimoji="1" lang="zh-CN" altLang="en-US" smtClean="0"/>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87D8B90-EC72-1145-B378-0D4A394E7845}"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D77E34F-8D43-CA4C-8B46-634973188BBC}" type="datetimeFigureOut">
              <a:rPr kumimoji="1" lang="zh-CN" altLang="en-US" smtClean="0"/>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87D8B90-EC72-1145-B378-0D4A394E7845}"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l="-24000" r="-24000"/>
          </a:stretch>
        </a:blipFill>
        <a:effectLst/>
      </p:bgPr>
    </p:bg>
    <p:spTree>
      <p:nvGrpSpPr>
        <p:cNvPr id="1" name=""/>
        <p:cNvGrpSpPr/>
        <p:nvPr/>
      </p:nvGrpSpPr>
      <p:grpSpPr>
        <a:xfrm>
          <a:off x="0" y="0"/>
          <a:ext cx="0" cy="0"/>
          <a:chOff x="0" y="0"/>
          <a:chExt cx="0" cy="0"/>
        </a:xfrm>
      </p:grpSpPr>
      <p:sp>
        <p:nvSpPr>
          <p:cNvPr id="7" name="矩形 6"/>
          <p:cNvSpPr/>
          <p:nvPr userDrawn="1"/>
        </p:nvSpPr>
        <p:spPr>
          <a:xfrm>
            <a:off x="524554" y="527207"/>
            <a:ext cx="11192933" cy="5960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矩形 7"/>
          <p:cNvSpPr/>
          <p:nvPr userDrawn="1"/>
        </p:nvSpPr>
        <p:spPr>
          <a:xfrm>
            <a:off x="696035" y="709683"/>
            <a:ext cx="10849970" cy="5595582"/>
          </a:xfrm>
          <a:prstGeom prst="rect">
            <a:avLst/>
          </a:prstGeom>
          <a:noFill/>
          <a:ln w="38100">
            <a:solidFill>
              <a:srgbClr val="D3E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l="-24000" r="-24000"/>
          </a:stretch>
        </a:blipFill>
        <a:effectLst/>
      </p:bgPr>
    </p:bg>
    <p:spTree>
      <p:nvGrpSpPr>
        <p:cNvPr id="1" name=""/>
        <p:cNvGrpSpPr/>
        <p:nvPr/>
      </p:nvGrpSpPr>
      <p:grpSpPr>
        <a:xfrm>
          <a:off x="0" y="0"/>
          <a:ext cx="0" cy="0"/>
          <a:chOff x="0" y="0"/>
          <a:chExt cx="0" cy="0"/>
        </a:xfrm>
      </p:grpSpPr>
      <p:sp>
        <p:nvSpPr>
          <p:cNvPr id="7" name="矩形 6"/>
          <p:cNvSpPr/>
          <p:nvPr userDrawn="1"/>
        </p:nvSpPr>
        <p:spPr>
          <a:xfrm>
            <a:off x="524554" y="527207"/>
            <a:ext cx="11192933" cy="5960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矩形 7"/>
          <p:cNvSpPr/>
          <p:nvPr userDrawn="1"/>
        </p:nvSpPr>
        <p:spPr>
          <a:xfrm>
            <a:off x="696035" y="709683"/>
            <a:ext cx="10849970" cy="5595582"/>
          </a:xfrm>
          <a:prstGeom prst="rect">
            <a:avLst/>
          </a:prstGeom>
          <a:noFill/>
          <a:ln w="38100">
            <a:solidFill>
              <a:srgbClr val="D3E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24.jpeg"/><Relationship Id="rId1" Type="http://schemas.openxmlformats.org/officeDocument/2006/relationships/image" Target="../media/image23.jpe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image" Target="../media/image25.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30.jpeg"/><Relationship Id="rId1" Type="http://schemas.openxmlformats.org/officeDocument/2006/relationships/image" Target="../media/image2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6.jpeg"/><Relationship Id="rId3" Type="http://schemas.openxmlformats.org/officeDocument/2006/relationships/tags" Target="../tags/tag2.xml"/><Relationship Id="rId2" Type="http://schemas.openxmlformats.org/officeDocument/2006/relationships/image" Target="../media/image5.jpeg"/><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13.xml"/><Relationship Id="rId7" Type="http://schemas.openxmlformats.org/officeDocument/2006/relationships/image" Target="../media/image15.jpeg"/><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22436" y="5225960"/>
            <a:ext cx="1355090" cy="337185"/>
          </a:xfrm>
          <a:prstGeom prst="rect">
            <a:avLst/>
          </a:prstGeom>
          <a:noFill/>
        </p:spPr>
        <p:txBody>
          <a:bodyPr wrap="none" rtlCol="0">
            <a:spAutoFit/>
          </a:bodyPr>
          <a:lstStyle/>
          <a:p>
            <a:r>
              <a:rPr kumimoji="1" lang="en-US" altLang="zh-CN" sz="1600" dirty="0">
                <a:latin typeface="华文楷体" panose="02010600040101010101" pitchFamily="2" charset="-122"/>
                <a:ea typeface="华文楷体" panose="02010600040101010101" pitchFamily="2" charset="-122"/>
              </a:rPr>
              <a:t>May  8th ,2021</a:t>
            </a:r>
            <a:endParaRPr kumimoji="1" lang="en-US" altLang="zh-CN" sz="1600" dirty="0">
              <a:latin typeface="华文楷体" panose="02010600040101010101" pitchFamily="2" charset="-122"/>
              <a:ea typeface="华文楷体" panose="02010600040101010101" pitchFamily="2" charset="-122"/>
            </a:endParaRPr>
          </a:p>
        </p:txBody>
      </p:sp>
      <p:sp>
        <p:nvSpPr>
          <p:cNvPr id="18" name="文本框 17"/>
          <p:cNvSpPr txBox="1"/>
          <p:nvPr/>
        </p:nvSpPr>
        <p:spPr>
          <a:xfrm>
            <a:off x="2983292" y="5102693"/>
            <a:ext cx="1967865" cy="583565"/>
          </a:xfrm>
          <a:prstGeom prst="rect">
            <a:avLst/>
          </a:prstGeom>
          <a:noFill/>
        </p:spPr>
        <p:txBody>
          <a:bodyPr wrap="square" rtlCol="0">
            <a:spAutoFit/>
          </a:bodyPr>
          <a:lstStyle/>
          <a:p>
            <a:r>
              <a:rPr kumimoji="1" lang="zh-CN" altLang="en-US" sz="1600" dirty="0" smtClean="0">
                <a:latin typeface="华文楷体" panose="02010600040101010101" pitchFamily="2" charset="-122"/>
                <a:ea typeface="华文楷体" panose="02010600040101010101" pitchFamily="2" charset="-122"/>
              </a:rPr>
              <a:t>演讲人：</a:t>
            </a:r>
            <a:r>
              <a:rPr kumimoji="1" lang="zh-CN" altLang="en-US" sz="1600" dirty="0">
                <a:latin typeface="华文楷体" panose="02010600040101010101" pitchFamily="2" charset="-122"/>
                <a:ea typeface="华文楷体" panose="02010600040101010101" pitchFamily="2" charset="-122"/>
              </a:rPr>
              <a:t>邱磊磊</a:t>
            </a:r>
            <a:endParaRPr kumimoji="1" lang="zh-CN" altLang="en-US" sz="1600" dirty="0">
              <a:latin typeface="华文楷体" panose="02010600040101010101" pitchFamily="2" charset="-122"/>
              <a:ea typeface="华文楷体" panose="02010600040101010101" pitchFamily="2" charset="-122"/>
            </a:endParaRPr>
          </a:p>
          <a:p>
            <a:r>
              <a:rPr kumimoji="1" lang="zh-CN" altLang="en-US" sz="1600" dirty="0">
                <a:latin typeface="华文楷体" panose="02010600040101010101" pitchFamily="2" charset="-122"/>
                <a:ea typeface="华文楷体" panose="02010600040101010101" pitchFamily="2" charset="-122"/>
              </a:rPr>
              <a:t>学</a:t>
            </a:r>
            <a:r>
              <a:rPr kumimoji="1" lang="en-US" altLang="zh-CN" sz="1600" dirty="0">
                <a:latin typeface="华文楷体" panose="02010600040101010101" pitchFamily="2" charset="-122"/>
                <a:ea typeface="华文楷体" panose="02010600040101010101" pitchFamily="2" charset="-122"/>
              </a:rPr>
              <a:t>    </a:t>
            </a:r>
            <a:r>
              <a:rPr kumimoji="1" lang="zh-CN" altLang="en-US" sz="1600" dirty="0">
                <a:latin typeface="华文楷体" panose="02010600040101010101" pitchFamily="2" charset="-122"/>
                <a:ea typeface="华文楷体" panose="02010600040101010101" pitchFamily="2" charset="-122"/>
              </a:rPr>
              <a:t>号：</a:t>
            </a:r>
            <a:r>
              <a:rPr kumimoji="1" lang="en-US" altLang="zh-CN" sz="1600" dirty="0">
                <a:latin typeface="华文楷体" panose="02010600040101010101" pitchFamily="2" charset="-122"/>
                <a:ea typeface="华文楷体" panose="02010600040101010101" pitchFamily="2" charset="-122"/>
              </a:rPr>
              <a:t>202050228</a:t>
            </a:r>
            <a:endParaRPr kumimoji="1" lang="en-US" altLang="zh-CN" sz="1600" dirty="0">
              <a:latin typeface="华文楷体" panose="02010600040101010101" pitchFamily="2" charset="-122"/>
              <a:ea typeface="华文楷体" panose="02010600040101010101" pitchFamily="2" charset="-122"/>
            </a:endParaRPr>
          </a:p>
        </p:txBody>
      </p:sp>
      <p:sp>
        <p:nvSpPr>
          <p:cNvPr id="22" name="文本框 21"/>
          <p:cNvSpPr txBox="1"/>
          <p:nvPr/>
        </p:nvSpPr>
        <p:spPr>
          <a:xfrm>
            <a:off x="2614930" y="1985645"/>
            <a:ext cx="7782560" cy="768350"/>
          </a:xfrm>
          <a:prstGeom prst="rect">
            <a:avLst/>
          </a:prstGeom>
          <a:noFill/>
        </p:spPr>
        <p:txBody>
          <a:bodyPr wrap="square" rtlCol="0">
            <a:spAutoFit/>
          </a:bodyPr>
          <a:lstStyle/>
          <a:p>
            <a:pPr algn="l"/>
            <a:r>
              <a:rPr kumimoji="1" lang="zh-CN" altLang="en-US" sz="4400" dirty="0" smtClean="0">
                <a:latin typeface="华文楷体" panose="02010600040101010101" pitchFamily="2" charset="-122"/>
                <a:ea typeface="华文楷体" panose="02010600040101010101" pitchFamily="2" charset="-122"/>
              </a:rPr>
              <a:t>A</a:t>
            </a:r>
            <a:r>
              <a:rPr kumimoji="1" lang="en-US" altLang="zh-CN" sz="4400" dirty="0" smtClean="0">
                <a:latin typeface="华文楷体" panose="02010600040101010101" pitchFamily="2" charset="-122"/>
                <a:ea typeface="华文楷体" panose="02010600040101010101" pitchFamily="2" charset="-122"/>
              </a:rPr>
              <a:t>n</a:t>
            </a:r>
            <a:r>
              <a:rPr kumimoji="1" lang="zh-CN" altLang="en-US" sz="4400" dirty="0" smtClean="0">
                <a:latin typeface="华文楷体" panose="02010600040101010101" pitchFamily="2" charset="-122"/>
                <a:ea typeface="华文楷体" panose="02010600040101010101" pitchFamily="2" charset="-122"/>
              </a:rPr>
              <a:t> </a:t>
            </a:r>
            <a:r>
              <a:rPr kumimoji="1" lang="en-US" altLang="zh-CN" sz="4400" dirty="0" smtClean="0">
                <a:latin typeface="华文楷体" panose="02010600040101010101" pitchFamily="2" charset="-122"/>
                <a:ea typeface="华文楷体" panose="02010600040101010101" pitchFamily="2" charset="-122"/>
              </a:rPr>
              <a:t>online</a:t>
            </a:r>
            <a:r>
              <a:rPr kumimoji="1" lang="zh-CN" altLang="en-US" sz="4400" dirty="0" smtClean="0">
                <a:latin typeface="华文楷体" panose="02010600040101010101" pitchFamily="2" charset="-122"/>
                <a:ea typeface="华文楷体" panose="02010600040101010101" pitchFamily="2" charset="-122"/>
              </a:rPr>
              <a:t> celebrity</a:t>
            </a:r>
            <a:r>
              <a:rPr kumimoji="1" lang="en-US" altLang="zh-CN" sz="4400" dirty="0" smtClean="0">
                <a:latin typeface="华文楷体" panose="02010600040101010101" pitchFamily="2" charset="-122"/>
                <a:ea typeface="华文楷体" panose="02010600040101010101" pitchFamily="2" charset="-122"/>
              </a:rPr>
              <a:t> named Liziqi </a:t>
            </a:r>
            <a:endParaRPr kumimoji="1" lang="en-US" altLang="zh-CN" sz="4400" dirty="0" smtClean="0">
              <a:latin typeface="华文楷体" panose="02010600040101010101" pitchFamily="2" charset="-122"/>
              <a:ea typeface="华文楷体" panose="02010600040101010101" pitchFamily="2" charset="-122"/>
            </a:endParaRPr>
          </a:p>
        </p:txBody>
      </p:sp>
      <p:cxnSp>
        <p:nvCxnSpPr>
          <p:cNvPr id="35" name="直线连接符 34"/>
          <p:cNvCxnSpPr/>
          <p:nvPr/>
        </p:nvCxnSpPr>
        <p:spPr>
          <a:xfrm>
            <a:off x="1888930" y="4530367"/>
            <a:ext cx="8616577" cy="0"/>
          </a:xfrm>
          <a:prstGeom prst="line">
            <a:avLst/>
          </a:prstGeom>
          <a:ln w="19050">
            <a:solidFill>
              <a:srgbClr val="74BDB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直线连接符 52"/>
          <p:cNvCxnSpPr/>
          <p:nvPr/>
        </p:nvCxnSpPr>
        <p:spPr>
          <a:xfrm>
            <a:off x="3059976" y="1266467"/>
            <a:ext cx="6543870" cy="0"/>
          </a:xfrm>
          <a:prstGeom prst="line">
            <a:avLst/>
          </a:prstGeom>
          <a:ln w="28575">
            <a:solidFill>
              <a:srgbClr val="74BDB0"/>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852897" y="961729"/>
            <a:ext cx="3371215" cy="583565"/>
          </a:xfrm>
          <a:prstGeom prst="rect">
            <a:avLst/>
          </a:prstGeom>
          <a:solidFill>
            <a:schemeClr val="bg1"/>
          </a:solidFill>
        </p:spPr>
        <p:txBody>
          <a:bodyPr wrap="none" rtlCol="0">
            <a:spAutoFit/>
          </a:bodyPr>
          <a:lstStyle/>
          <a:p>
            <a:pPr algn="l"/>
            <a:r>
              <a:rPr kumimoji="1" lang="zh-CN" altLang="en-US" sz="3200" dirty="0">
                <a:latin typeface="华文楷体" panose="02010600040101010101" pitchFamily="2" charset="-122"/>
                <a:ea typeface="华文楷体" panose="02010600040101010101" pitchFamily="2" charset="-122"/>
                <a:sym typeface="+mn-ea"/>
              </a:rPr>
              <a:t>Seasonal solar terms</a:t>
            </a:r>
            <a:endParaRPr kumimoji="1" lang="zh-CN" altLang="en-US" sz="3200" dirty="0">
              <a:latin typeface="华文楷体" panose="02010600040101010101" pitchFamily="2" charset="-122"/>
              <a:ea typeface="华文楷体" panose="02010600040101010101" pitchFamily="2" charset="-122"/>
              <a:sym typeface="+mn-ea"/>
            </a:endParaRPr>
          </a:p>
        </p:txBody>
      </p:sp>
      <p:pic>
        <p:nvPicPr>
          <p:cNvPr id="3" name="图片 2" descr="Screenshot_2021-05-04-19-48-10-716_tv.danmaku.bil"/>
          <p:cNvPicPr>
            <a:picLocks noChangeAspect="1"/>
          </p:cNvPicPr>
          <p:nvPr/>
        </p:nvPicPr>
        <p:blipFill>
          <a:blip r:embed="rId1"/>
          <a:srcRect l="10492" r="9831"/>
          <a:stretch>
            <a:fillRect/>
          </a:stretch>
        </p:blipFill>
        <p:spPr>
          <a:xfrm>
            <a:off x="6338570" y="4024630"/>
            <a:ext cx="3685540" cy="2081530"/>
          </a:xfrm>
          <a:prstGeom prst="rect">
            <a:avLst/>
          </a:prstGeom>
          <a:ln w="34925" cmpd="sng">
            <a:solidFill>
              <a:srgbClr val="CCEAE2"/>
            </a:solidFill>
            <a:prstDash val="solid"/>
          </a:ln>
        </p:spPr>
      </p:pic>
      <p:pic>
        <p:nvPicPr>
          <p:cNvPr id="6" name="图片 5" descr="Screenshot_2021-05-04-19-49-15-803_tv.danmaku.bil"/>
          <p:cNvPicPr>
            <a:picLocks noChangeAspect="1"/>
          </p:cNvPicPr>
          <p:nvPr/>
        </p:nvPicPr>
        <p:blipFill>
          <a:blip r:embed="rId2"/>
          <a:srcRect l="10369" r="10383"/>
          <a:stretch>
            <a:fillRect/>
          </a:stretch>
        </p:blipFill>
        <p:spPr>
          <a:xfrm>
            <a:off x="6338570" y="1716405"/>
            <a:ext cx="3665220" cy="2081530"/>
          </a:xfrm>
          <a:prstGeom prst="rect">
            <a:avLst/>
          </a:prstGeom>
          <a:ln w="34925" cmpd="sng">
            <a:solidFill>
              <a:srgbClr val="CCEAE2"/>
            </a:solidFill>
            <a:prstDash val="solid"/>
          </a:ln>
        </p:spPr>
      </p:pic>
      <p:pic>
        <p:nvPicPr>
          <p:cNvPr id="8" name="图片 7" descr="Screenshot_2021-05-04-19-56-52-220_tv.danmaku.bil"/>
          <p:cNvPicPr>
            <a:picLocks noChangeAspect="1"/>
          </p:cNvPicPr>
          <p:nvPr/>
        </p:nvPicPr>
        <p:blipFill>
          <a:blip r:embed="rId3"/>
          <a:srcRect l="10556" r="9882"/>
          <a:stretch>
            <a:fillRect/>
          </a:stretch>
        </p:blipFill>
        <p:spPr>
          <a:xfrm>
            <a:off x="2258060" y="1716405"/>
            <a:ext cx="3679190" cy="2081530"/>
          </a:xfrm>
          <a:prstGeom prst="rect">
            <a:avLst/>
          </a:prstGeom>
          <a:ln w="34925" cmpd="sng">
            <a:solidFill>
              <a:srgbClr val="CCEAE2"/>
            </a:solidFill>
            <a:prstDash val="solid"/>
          </a:ln>
        </p:spPr>
      </p:pic>
      <p:pic>
        <p:nvPicPr>
          <p:cNvPr id="9" name="图片 8" descr="Screenshot_2021-05-04-19-58-37-611_tv.danmaku.bil"/>
          <p:cNvPicPr>
            <a:picLocks noChangeAspect="1"/>
          </p:cNvPicPr>
          <p:nvPr/>
        </p:nvPicPr>
        <p:blipFill>
          <a:blip r:embed="rId4"/>
          <a:srcRect l="9888" r="10232"/>
          <a:stretch>
            <a:fillRect/>
          </a:stretch>
        </p:blipFill>
        <p:spPr>
          <a:xfrm>
            <a:off x="2258060" y="4029075"/>
            <a:ext cx="3675380" cy="2071370"/>
          </a:xfrm>
          <a:prstGeom prst="rect">
            <a:avLst/>
          </a:prstGeom>
          <a:ln w="34925" cmpd="sng">
            <a:solidFill>
              <a:srgbClr val="CCEAE2"/>
            </a:solidFill>
            <a:prstDash val="solid"/>
          </a:ln>
        </p:spPr>
      </p:pic>
      <p:sp>
        <p:nvSpPr>
          <p:cNvPr id="2" name="文本框 1"/>
          <p:cNvSpPr txBox="1"/>
          <p:nvPr/>
        </p:nvSpPr>
        <p:spPr>
          <a:xfrm>
            <a:off x="699135" y="2573020"/>
            <a:ext cx="1791335" cy="368300"/>
          </a:xfrm>
          <a:prstGeom prst="rect">
            <a:avLst/>
          </a:prstGeom>
          <a:noFill/>
        </p:spPr>
        <p:txBody>
          <a:bodyPr wrap="square" rtlCol="0">
            <a:spAutoFit/>
          </a:bodyPr>
          <a:p>
            <a:r>
              <a:rPr lang="en-US" altLang="zh-CN"/>
              <a:t>Spring begins</a:t>
            </a:r>
            <a:endParaRPr lang="en-US" altLang="zh-CN"/>
          </a:p>
        </p:txBody>
      </p:sp>
      <p:sp>
        <p:nvSpPr>
          <p:cNvPr id="4" name="文本框 3"/>
          <p:cNvSpPr txBox="1"/>
          <p:nvPr/>
        </p:nvSpPr>
        <p:spPr>
          <a:xfrm>
            <a:off x="10024110" y="2573020"/>
            <a:ext cx="1648460" cy="368300"/>
          </a:xfrm>
          <a:prstGeom prst="rect">
            <a:avLst/>
          </a:prstGeom>
          <a:noFill/>
        </p:spPr>
        <p:txBody>
          <a:bodyPr wrap="square" rtlCol="0">
            <a:spAutoFit/>
          </a:bodyPr>
          <a:p>
            <a:r>
              <a:rPr lang="en-US" altLang="zh-CN"/>
              <a:t>vernal equinox</a:t>
            </a:r>
            <a:endParaRPr lang="en-US" altLang="zh-CN"/>
          </a:p>
        </p:txBody>
      </p:sp>
      <p:sp>
        <p:nvSpPr>
          <p:cNvPr id="5" name="文本框 4"/>
          <p:cNvSpPr txBox="1"/>
          <p:nvPr/>
        </p:nvSpPr>
        <p:spPr>
          <a:xfrm>
            <a:off x="996315" y="4880610"/>
            <a:ext cx="1791335" cy="368300"/>
          </a:xfrm>
          <a:prstGeom prst="rect">
            <a:avLst/>
          </a:prstGeom>
          <a:noFill/>
        </p:spPr>
        <p:txBody>
          <a:bodyPr wrap="square" rtlCol="0">
            <a:spAutoFit/>
          </a:bodyPr>
          <a:p>
            <a:r>
              <a:rPr lang="en-US" altLang="zh-CN"/>
              <a:t>The rains</a:t>
            </a:r>
            <a:endParaRPr lang="en-US" altLang="zh-CN"/>
          </a:p>
        </p:txBody>
      </p:sp>
      <p:sp>
        <p:nvSpPr>
          <p:cNvPr id="7" name="文本框 6"/>
          <p:cNvSpPr txBox="1"/>
          <p:nvPr/>
        </p:nvSpPr>
        <p:spPr>
          <a:xfrm>
            <a:off x="10024110" y="4881245"/>
            <a:ext cx="1791335" cy="368300"/>
          </a:xfrm>
          <a:prstGeom prst="rect">
            <a:avLst/>
          </a:prstGeom>
          <a:noFill/>
        </p:spPr>
        <p:txBody>
          <a:bodyPr wrap="square" rtlCol="0">
            <a:spAutoFit/>
          </a:bodyPr>
          <a:p>
            <a:r>
              <a:rPr lang="en-US" altLang="zh-CN"/>
              <a:t>light snow</a:t>
            </a:r>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线连接符 21"/>
          <p:cNvCxnSpPr/>
          <p:nvPr/>
        </p:nvCxnSpPr>
        <p:spPr>
          <a:xfrm>
            <a:off x="1965130" y="3019067"/>
            <a:ext cx="8616577" cy="0"/>
          </a:xfrm>
          <a:prstGeom prst="line">
            <a:avLst/>
          </a:prstGeom>
          <a:ln w="38100">
            <a:solidFill>
              <a:srgbClr val="74BDB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70578" y="2418902"/>
            <a:ext cx="4754880" cy="1198880"/>
          </a:xfrm>
          <a:prstGeom prst="rect">
            <a:avLst/>
          </a:prstGeom>
          <a:solidFill>
            <a:schemeClr val="bg1"/>
          </a:solidFill>
        </p:spPr>
        <p:txBody>
          <a:bodyPr wrap="none" rtlCol="0">
            <a:spAutoFit/>
          </a:bodyPr>
          <a:lstStyle/>
          <a:p>
            <a:pPr algn="ctr"/>
            <a:r>
              <a:rPr kumimoji="1" lang="en-US" altLang="zh-CN" sz="7200" dirty="0">
                <a:latin typeface="PingFang SC" panose="020B0400000000000000" pitchFamily="34" charset="-122"/>
                <a:ea typeface="PingFang SC" panose="020B0400000000000000" pitchFamily="34" charset="-122"/>
              </a:rPr>
              <a:t>PART</a:t>
            </a:r>
            <a:r>
              <a:rPr kumimoji="1" lang="zh-CN" altLang="en-US" sz="7200" dirty="0">
                <a:latin typeface="PingFang SC" panose="020B0400000000000000" pitchFamily="34" charset="-122"/>
                <a:ea typeface="PingFang SC" panose="020B0400000000000000" pitchFamily="34" charset="-122"/>
              </a:rPr>
              <a:t> </a:t>
            </a:r>
            <a:r>
              <a:rPr kumimoji="1" lang="en-US" altLang="zh-CN" sz="7200" dirty="0">
                <a:latin typeface="PingFang SC" panose="020B0400000000000000" pitchFamily="34" charset="-122"/>
                <a:ea typeface="PingFang SC" panose="020B0400000000000000" pitchFamily="34" charset="-122"/>
              </a:rPr>
              <a:t>T</a:t>
            </a:r>
            <a:r>
              <a:rPr kumimoji="1" lang="en-US" altLang="zh-CN" sz="7200" dirty="0">
                <a:latin typeface="PingFang SC" panose="020B0400000000000000" pitchFamily="34" charset="-122"/>
                <a:ea typeface="PingFang SC" panose="020B0400000000000000" pitchFamily="34" charset="-122"/>
              </a:rPr>
              <a:t>HREE</a:t>
            </a:r>
            <a:endParaRPr kumimoji="1" lang="en-US" altLang="zh-CN" sz="7200" dirty="0">
              <a:latin typeface="PingFang SC" panose="020B0400000000000000" pitchFamily="34" charset="-122"/>
              <a:ea typeface="PingFang SC" panose="020B0400000000000000" pitchFamily="34" charset="-122"/>
            </a:endParaRPr>
          </a:p>
        </p:txBody>
      </p:sp>
      <p:sp>
        <p:nvSpPr>
          <p:cNvPr id="21" name="文本框 20"/>
          <p:cNvSpPr txBox="1"/>
          <p:nvPr/>
        </p:nvSpPr>
        <p:spPr>
          <a:xfrm>
            <a:off x="2965068" y="3875391"/>
            <a:ext cx="6565900" cy="737235"/>
          </a:xfrm>
          <a:prstGeom prst="rect">
            <a:avLst/>
          </a:prstGeom>
          <a:noFill/>
        </p:spPr>
        <p:txBody>
          <a:bodyPr wrap="square" rtlCol="0">
            <a:spAutoFit/>
          </a:bodyPr>
          <a:lstStyle/>
          <a:p>
            <a:pPr algn="ctr">
              <a:lnSpc>
                <a:spcPct val="150000"/>
              </a:lnSpc>
              <a:buClrTx/>
              <a:buSzTx/>
              <a:buFontTx/>
            </a:pPr>
            <a:r>
              <a:rPr kumimoji="1" lang="zh-CN" altLang="en-US" sz="2800" dirty="0">
                <a:latin typeface="华文楷体" panose="02010600040101010101" pitchFamily="2" charset="-122"/>
                <a:ea typeface="华文楷体" panose="02010600040101010101" pitchFamily="2" charset="-122"/>
                <a:sym typeface="+mn-ea"/>
              </a:rPr>
              <a:t>Why she became popular</a:t>
            </a:r>
            <a:r>
              <a:rPr kumimoji="1" lang="en-US" altLang="zh-CN" sz="2800" dirty="0">
                <a:latin typeface="华文楷体" panose="02010600040101010101" pitchFamily="2" charset="-122"/>
                <a:ea typeface="华文楷体" panose="02010600040101010101" pitchFamily="2" charset="-122"/>
                <a:sym typeface="+mn-ea"/>
              </a:rPr>
              <a:t>?</a:t>
            </a:r>
            <a:endParaRPr kumimoji="1" lang="zh-CN" altLang="en-US" sz="2800" dirty="0">
              <a:latin typeface="华文楷体" panose="02010600040101010101" pitchFamily="2" charset="-122"/>
              <a:ea typeface="华文楷体" panose="0201060004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977255" y="2183765"/>
            <a:ext cx="4485005" cy="2630170"/>
          </a:xfrm>
          <a:prstGeom prst="rect">
            <a:avLst/>
          </a:prstGeom>
          <a:noFill/>
          <a:ln w="34925" cmpd="sng">
            <a:solidFill>
              <a:srgbClr val="CCEAE2"/>
            </a:solidFill>
            <a:prstDash val="solid"/>
          </a:ln>
        </p:spPr>
        <p:txBody>
          <a:bodyPr wrap="square" rtlCol="0">
            <a:spAutoFit/>
          </a:bodyPr>
          <a:lstStyle/>
          <a:p>
            <a:pPr algn="just">
              <a:lnSpc>
                <a:spcPct val="150000"/>
              </a:lnSpc>
            </a:pPr>
            <a:r>
              <a:rPr kumimoji="1" lang="en-US" altLang="zh-CN" sz="2000" dirty="0">
                <a:latin typeface="华文楷体" panose="02010600040101010101" pitchFamily="2" charset="-122"/>
                <a:ea typeface="华文楷体" panose="02010600040101010101" pitchFamily="2" charset="-122"/>
              </a:rPr>
              <a:t>      She keeps pace with The Times. With the help of the Internet, short video has taken off in recent years. Li Ziqi's popularity is also benefited from the rise of the short video of this wave of dividends.</a:t>
            </a:r>
            <a:endParaRPr kumimoji="1" lang="en-US" altLang="zh-CN" sz="2000" dirty="0">
              <a:latin typeface="华文楷体" panose="02010600040101010101" pitchFamily="2" charset="-122"/>
              <a:ea typeface="华文楷体" panose="02010600040101010101" pitchFamily="2" charset="-122"/>
            </a:endParaRPr>
          </a:p>
          <a:p>
            <a:pPr algn="just">
              <a:lnSpc>
                <a:spcPct val="150000"/>
              </a:lnSpc>
            </a:pPr>
            <a:endParaRPr kumimoji="1" lang="en-US" altLang="zh-CN" sz="1000" dirty="0">
              <a:latin typeface="华文楷体" panose="02010600040101010101" pitchFamily="2" charset="-122"/>
              <a:ea typeface="华文楷体" panose="02010600040101010101" pitchFamily="2" charset="-122"/>
            </a:endParaRPr>
          </a:p>
        </p:txBody>
      </p:sp>
      <p:sp>
        <p:nvSpPr>
          <p:cNvPr id="17" name="矩形 16"/>
          <p:cNvSpPr/>
          <p:nvPr/>
        </p:nvSpPr>
        <p:spPr>
          <a:xfrm>
            <a:off x="6621022" y="1383030"/>
            <a:ext cx="3411978" cy="635287"/>
          </a:xfrm>
          <a:prstGeom prst="rect">
            <a:avLst/>
          </a:prstGeom>
          <a:solidFill>
            <a:srgbClr val="CCE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p:cNvSpPr txBox="1"/>
          <p:nvPr/>
        </p:nvSpPr>
        <p:spPr>
          <a:xfrm>
            <a:off x="7728206" y="1434320"/>
            <a:ext cx="1198880" cy="583565"/>
          </a:xfrm>
          <a:prstGeom prst="rect">
            <a:avLst/>
          </a:prstGeom>
          <a:noFill/>
        </p:spPr>
        <p:txBody>
          <a:bodyPr wrap="none" rtlCol="0">
            <a:spAutoFit/>
          </a:bodyPr>
          <a:lstStyle/>
          <a:p>
            <a:pPr algn="ctr"/>
            <a:r>
              <a:rPr kumimoji="1" lang="en-US" altLang="zh-CN" sz="3200" dirty="0">
                <a:latin typeface="STKaiti Regular" panose="02010600040101010101" pitchFamily="2" charset="-122"/>
                <a:ea typeface="STKaiti Regular" panose="02010600040101010101" pitchFamily="2" charset="-122"/>
              </a:rPr>
              <a:t>FIRST</a:t>
            </a:r>
            <a:endParaRPr kumimoji="1" lang="en-US" altLang="zh-CN" sz="3200" dirty="0">
              <a:latin typeface="STKaiti Regular" panose="02010600040101010101" pitchFamily="2" charset="-122"/>
              <a:ea typeface="STKaiti Regular" panose="02010600040101010101" pitchFamily="2" charset="-122"/>
            </a:endParaRPr>
          </a:p>
        </p:txBody>
      </p:sp>
      <p:pic>
        <p:nvPicPr>
          <p:cNvPr id="2" name="图片 1" descr="Screenshot_2021-04-25-10-10-26-667_tv.danmaku.bil"/>
          <p:cNvPicPr>
            <a:picLocks noChangeAspect="1"/>
          </p:cNvPicPr>
          <p:nvPr/>
        </p:nvPicPr>
        <p:blipFill>
          <a:blip r:embed="rId1"/>
          <a:srcRect l="9590" r="10234"/>
          <a:stretch>
            <a:fillRect/>
          </a:stretch>
        </p:blipFill>
        <p:spPr>
          <a:xfrm>
            <a:off x="1292225" y="2183765"/>
            <a:ext cx="4685030" cy="2630170"/>
          </a:xfrm>
          <a:prstGeom prst="rect">
            <a:avLst/>
          </a:prstGeom>
          <a:ln w="34925" cmpd="sng">
            <a:solidFill>
              <a:srgbClr val="CCEAE2"/>
            </a:solidFill>
            <a:prstDash val="soli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6209665" y="2183765"/>
            <a:ext cx="4485005" cy="2861310"/>
          </a:xfrm>
          <a:prstGeom prst="rect">
            <a:avLst/>
          </a:prstGeom>
          <a:noFill/>
          <a:ln w="34925" cmpd="sng">
            <a:solidFill>
              <a:srgbClr val="CCEAE2"/>
            </a:solidFill>
            <a:prstDash val="solid"/>
          </a:ln>
        </p:spPr>
        <p:txBody>
          <a:bodyPr wrap="square" rtlCol="0">
            <a:spAutoFit/>
          </a:bodyPr>
          <a:lstStyle/>
          <a:p>
            <a:pPr algn="just">
              <a:lnSpc>
                <a:spcPct val="150000"/>
              </a:lnSpc>
            </a:pPr>
            <a:r>
              <a:rPr kumimoji="1" lang="en-US" altLang="zh-CN" sz="2000" dirty="0">
                <a:latin typeface="华文楷体" panose="02010600040101010101" pitchFamily="2" charset="-122"/>
                <a:ea typeface="华文楷体" panose="02010600040101010101" pitchFamily="2" charset="-122"/>
              </a:rPr>
              <a:t>       More and more people begin to pay attention to China and know more about China. And Li Ziqi is just a window to understand China.</a:t>
            </a:r>
            <a:endParaRPr kumimoji="1" lang="en-US" altLang="zh-CN" sz="2000" dirty="0">
              <a:latin typeface="华文楷体" panose="02010600040101010101" pitchFamily="2" charset="-122"/>
              <a:ea typeface="华文楷体" panose="02010600040101010101" pitchFamily="2" charset="-122"/>
            </a:endParaRPr>
          </a:p>
          <a:p>
            <a:pPr algn="just">
              <a:lnSpc>
                <a:spcPct val="150000"/>
              </a:lnSpc>
            </a:pPr>
            <a:endParaRPr kumimoji="1" lang="en-US" altLang="zh-CN" sz="1000" dirty="0">
              <a:latin typeface="华文楷体" panose="02010600040101010101" pitchFamily="2" charset="-122"/>
              <a:ea typeface="华文楷体" panose="02010600040101010101" pitchFamily="2" charset="-122"/>
            </a:endParaRPr>
          </a:p>
          <a:p>
            <a:pPr algn="just">
              <a:lnSpc>
                <a:spcPct val="150000"/>
              </a:lnSpc>
            </a:pPr>
            <a:endParaRPr kumimoji="1" lang="en-US" altLang="zh-CN" sz="1000" dirty="0">
              <a:latin typeface="华文楷体" panose="02010600040101010101" pitchFamily="2" charset="-122"/>
              <a:ea typeface="华文楷体" panose="02010600040101010101" pitchFamily="2" charset="-122"/>
            </a:endParaRPr>
          </a:p>
          <a:p>
            <a:pPr algn="just">
              <a:lnSpc>
                <a:spcPct val="150000"/>
              </a:lnSpc>
            </a:pPr>
            <a:endParaRPr kumimoji="1" lang="en-US" altLang="zh-CN" sz="1000" dirty="0">
              <a:latin typeface="华文楷体" panose="02010600040101010101" pitchFamily="2" charset="-122"/>
              <a:ea typeface="华文楷体" panose="02010600040101010101" pitchFamily="2" charset="-122"/>
            </a:endParaRPr>
          </a:p>
          <a:p>
            <a:pPr algn="just">
              <a:lnSpc>
                <a:spcPct val="150000"/>
              </a:lnSpc>
            </a:pPr>
            <a:endParaRPr kumimoji="1" lang="en-US" altLang="zh-CN" sz="1000" dirty="0">
              <a:latin typeface="华文楷体" panose="02010600040101010101" pitchFamily="2" charset="-122"/>
              <a:ea typeface="华文楷体" panose="02010600040101010101" pitchFamily="2" charset="-122"/>
            </a:endParaRPr>
          </a:p>
        </p:txBody>
      </p:sp>
      <p:sp>
        <p:nvSpPr>
          <p:cNvPr id="17" name="矩形 16"/>
          <p:cNvSpPr/>
          <p:nvPr/>
        </p:nvSpPr>
        <p:spPr>
          <a:xfrm>
            <a:off x="6621022" y="1383030"/>
            <a:ext cx="3411978" cy="635287"/>
          </a:xfrm>
          <a:prstGeom prst="rect">
            <a:avLst/>
          </a:prstGeom>
          <a:solidFill>
            <a:srgbClr val="CCE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p:cNvSpPr txBox="1"/>
          <p:nvPr/>
        </p:nvSpPr>
        <p:spPr>
          <a:xfrm>
            <a:off x="7626606" y="1434320"/>
            <a:ext cx="1402080" cy="583565"/>
          </a:xfrm>
          <a:prstGeom prst="rect">
            <a:avLst/>
          </a:prstGeom>
          <a:noFill/>
        </p:spPr>
        <p:txBody>
          <a:bodyPr wrap="none" rtlCol="0">
            <a:spAutoFit/>
          </a:bodyPr>
          <a:lstStyle/>
          <a:p>
            <a:pPr algn="ctr"/>
            <a:r>
              <a:rPr kumimoji="1" lang="en-US" altLang="zh-CN" sz="3200" dirty="0">
                <a:latin typeface="STKaiti Regular" panose="02010600040101010101" pitchFamily="2" charset="-122"/>
                <a:ea typeface="STKaiti Regular" panose="02010600040101010101" pitchFamily="2" charset="-122"/>
              </a:rPr>
              <a:t>SECOND</a:t>
            </a:r>
            <a:endParaRPr kumimoji="1" lang="en-US" altLang="zh-CN" sz="3200" dirty="0">
              <a:latin typeface="STKaiti Regular" panose="02010600040101010101" pitchFamily="2" charset="-122"/>
              <a:ea typeface="STKaiti Regular" panose="02010600040101010101" pitchFamily="2" charset="-122"/>
            </a:endParaRPr>
          </a:p>
        </p:txBody>
      </p:sp>
      <p:pic>
        <p:nvPicPr>
          <p:cNvPr id="3" name="图片 2" descr="Screenshot_2021-04-25-10-12-41-726_tv.danmaku.bil"/>
          <p:cNvPicPr>
            <a:picLocks noChangeAspect="1"/>
          </p:cNvPicPr>
          <p:nvPr/>
        </p:nvPicPr>
        <p:blipFill>
          <a:blip r:embed="rId1"/>
          <a:srcRect l="10059" r="10649"/>
          <a:stretch>
            <a:fillRect/>
          </a:stretch>
        </p:blipFill>
        <p:spPr>
          <a:xfrm>
            <a:off x="1173480" y="2186305"/>
            <a:ext cx="5036185" cy="2858770"/>
          </a:xfrm>
          <a:prstGeom prst="rect">
            <a:avLst/>
          </a:prstGeom>
          <a:ln w="34925" cmpd="sng">
            <a:solidFill>
              <a:srgbClr val="CCEAE2"/>
            </a:solidFill>
            <a:prstDash val="soli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977255" y="2183765"/>
            <a:ext cx="4485005" cy="2676525"/>
          </a:xfrm>
          <a:prstGeom prst="rect">
            <a:avLst/>
          </a:prstGeom>
          <a:noFill/>
          <a:ln w="34925" cmpd="sng">
            <a:solidFill>
              <a:srgbClr val="CCEAE2"/>
            </a:solidFill>
            <a:prstDash val="solid"/>
          </a:ln>
        </p:spPr>
        <p:txBody>
          <a:bodyPr wrap="square" rtlCol="0">
            <a:spAutoFit/>
          </a:bodyPr>
          <a:lstStyle/>
          <a:p>
            <a:pPr algn="just">
              <a:lnSpc>
                <a:spcPct val="150000"/>
              </a:lnSpc>
            </a:pPr>
            <a:r>
              <a:rPr kumimoji="1" lang="en-US" altLang="zh-CN" sz="2000" dirty="0">
                <a:latin typeface="华文楷体" panose="02010600040101010101" pitchFamily="2" charset="-122"/>
                <a:ea typeface="华文楷体" panose="02010600040101010101" pitchFamily="2" charset="-122"/>
              </a:rPr>
              <a:t>      </a:t>
            </a:r>
            <a:r>
              <a:rPr kumimoji="1" lang="zh-CN" altLang="en-US" sz="2000" dirty="0">
                <a:latin typeface="华文楷体" panose="02010600040101010101" pitchFamily="2" charset="-122"/>
                <a:ea typeface="华文楷体" panose="02010600040101010101" pitchFamily="2" charset="-122"/>
              </a:rPr>
              <a:t>She is a positive person who loves life. Her video conveys a refined, civilized, diligent, brave, and true image of China.</a:t>
            </a:r>
            <a:endParaRPr kumimoji="1" lang="zh-CN" altLang="en-US" sz="2000" dirty="0">
              <a:latin typeface="华文楷体" panose="02010600040101010101" pitchFamily="2" charset="-122"/>
              <a:ea typeface="华文楷体" panose="02010600040101010101" pitchFamily="2" charset="-122"/>
            </a:endParaRPr>
          </a:p>
          <a:p>
            <a:pPr algn="just">
              <a:lnSpc>
                <a:spcPct val="150000"/>
              </a:lnSpc>
            </a:pPr>
            <a:r>
              <a:rPr kumimoji="1" lang="en-US" altLang="zh-CN" sz="2000" dirty="0">
                <a:latin typeface="华文楷体" panose="02010600040101010101" pitchFamily="2" charset="-122"/>
                <a:ea typeface="华文楷体" panose="02010600040101010101" pitchFamily="2" charset="-122"/>
              </a:rPr>
              <a:t>      </a:t>
            </a:r>
            <a:r>
              <a:rPr kumimoji="1" lang="zh-CN" altLang="en-US" sz="2000" dirty="0">
                <a:latin typeface="华文楷体" panose="02010600040101010101" pitchFamily="2" charset="-122"/>
                <a:ea typeface="华文楷体" panose="02010600040101010101" pitchFamily="2" charset="-122"/>
              </a:rPr>
              <a:t>At the same time, her video brings positive energy to people.</a:t>
            </a:r>
            <a:endParaRPr kumimoji="1" lang="zh-CN" altLang="en-US" sz="600" dirty="0">
              <a:latin typeface="华文楷体" panose="02010600040101010101" pitchFamily="2" charset="-122"/>
              <a:ea typeface="华文楷体" panose="02010600040101010101" pitchFamily="2" charset="-122"/>
            </a:endParaRPr>
          </a:p>
          <a:p>
            <a:pPr algn="just">
              <a:lnSpc>
                <a:spcPct val="150000"/>
              </a:lnSpc>
            </a:pPr>
            <a:endParaRPr kumimoji="1" lang="zh-CN" altLang="en-US" sz="600" dirty="0">
              <a:latin typeface="华文楷体" panose="02010600040101010101" pitchFamily="2" charset="-122"/>
              <a:ea typeface="华文楷体" panose="02010600040101010101" pitchFamily="2" charset="-122"/>
            </a:endParaRPr>
          </a:p>
          <a:p>
            <a:pPr algn="just">
              <a:lnSpc>
                <a:spcPct val="150000"/>
              </a:lnSpc>
            </a:pPr>
            <a:endParaRPr kumimoji="1" lang="zh-CN" altLang="en-US" sz="600" dirty="0">
              <a:latin typeface="华文楷体" panose="02010600040101010101" pitchFamily="2" charset="-122"/>
              <a:ea typeface="华文楷体" panose="02010600040101010101" pitchFamily="2" charset="-122"/>
            </a:endParaRPr>
          </a:p>
        </p:txBody>
      </p:sp>
      <p:sp>
        <p:nvSpPr>
          <p:cNvPr id="17" name="矩形 16"/>
          <p:cNvSpPr/>
          <p:nvPr/>
        </p:nvSpPr>
        <p:spPr>
          <a:xfrm>
            <a:off x="6621022" y="1383030"/>
            <a:ext cx="3411978" cy="635287"/>
          </a:xfrm>
          <a:prstGeom prst="rect">
            <a:avLst/>
          </a:prstGeom>
          <a:solidFill>
            <a:srgbClr val="CCE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p:cNvSpPr txBox="1"/>
          <p:nvPr/>
        </p:nvSpPr>
        <p:spPr>
          <a:xfrm>
            <a:off x="7728206" y="1434320"/>
            <a:ext cx="1198880" cy="583565"/>
          </a:xfrm>
          <a:prstGeom prst="rect">
            <a:avLst/>
          </a:prstGeom>
          <a:noFill/>
        </p:spPr>
        <p:txBody>
          <a:bodyPr wrap="none" rtlCol="0">
            <a:spAutoFit/>
          </a:bodyPr>
          <a:lstStyle/>
          <a:p>
            <a:pPr algn="ctr"/>
            <a:r>
              <a:rPr kumimoji="1" lang="en-US" altLang="zh-CN" sz="3200" dirty="0">
                <a:latin typeface="STKaiti Regular" panose="02010600040101010101" pitchFamily="2" charset="-122"/>
                <a:ea typeface="STKaiti Regular" panose="02010600040101010101" pitchFamily="2" charset="-122"/>
              </a:rPr>
              <a:t>THIRD</a:t>
            </a:r>
            <a:endParaRPr kumimoji="1" lang="en-US" altLang="zh-CN" sz="3200" dirty="0">
              <a:latin typeface="STKaiti Regular" panose="02010600040101010101" pitchFamily="2" charset="-122"/>
              <a:ea typeface="STKaiti Regular" panose="02010600040101010101" pitchFamily="2" charset="-122"/>
            </a:endParaRPr>
          </a:p>
        </p:txBody>
      </p:sp>
      <p:pic>
        <p:nvPicPr>
          <p:cNvPr id="3" name="图片 2" descr="Screenshot_2021-04-25-10-13-05-828_tv.danmaku.bil"/>
          <p:cNvPicPr>
            <a:picLocks noChangeAspect="1"/>
          </p:cNvPicPr>
          <p:nvPr/>
        </p:nvPicPr>
        <p:blipFill>
          <a:blip r:embed="rId1"/>
          <a:srcRect l="9995" r="9995"/>
          <a:stretch>
            <a:fillRect/>
          </a:stretch>
        </p:blipFill>
        <p:spPr>
          <a:xfrm>
            <a:off x="1240155" y="2183765"/>
            <a:ext cx="4737100" cy="2664460"/>
          </a:xfrm>
          <a:prstGeom prst="rect">
            <a:avLst/>
          </a:prstGeom>
          <a:ln w="34925" cmpd="sng">
            <a:solidFill>
              <a:srgbClr val="CCEAE2"/>
            </a:solidFill>
            <a:prstDash val="soli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线连接符 21"/>
          <p:cNvCxnSpPr/>
          <p:nvPr/>
        </p:nvCxnSpPr>
        <p:spPr>
          <a:xfrm>
            <a:off x="1965130" y="3019067"/>
            <a:ext cx="8616577" cy="0"/>
          </a:xfrm>
          <a:prstGeom prst="line">
            <a:avLst/>
          </a:prstGeom>
          <a:ln w="38100">
            <a:solidFill>
              <a:srgbClr val="74BDB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124578" y="2418902"/>
            <a:ext cx="4297680" cy="1198880"/>
          </a:xfrm>
          <a:prstGeom prst="rect">
            <a:avLst/>
          </a:prstGeom>
          <a:solidFill>
            <a:schemeClr val="bg1"/>
          </a:solidFill>
        </p:spPr>
        <p:txBody>
          <a:bodyPr wrap="none" rtlCol="0">
            <a:spAutoFit/>
          </a:bodyPr>
          <a:lstStyle/>
          <a:p>
            <a:pPr algn="ctr"/>
            <a:r>
              <a:rPr kumimoji="1" lang="en-US" altLang="zh-CN" sz="7200" dirty="0">
                <a:latin typeface="PingFang SC" panose="020B0400000000000000" pitchFamily="34" charset="-122"/>
                <a:ea typeface="PingFang SC" panose="020B0400000000000000" pitchFamily="34" charset="-122"/>
              </a:rPr>
              <a:t>PART</a:t>
            </a:r>
            <a:r>
              <a:rPr kumimoji="1" lang="zh-CN" altLang="en-US" sz="7200" dirty="0">
                <a:latin typeface="PingFang SC" panose="020B0400000000000000" pitchFamily="34" charset="-122"/>
                <a:ea typeface="PingFang SC" panose="020B0400000000000000" pitchFamily="34" charset="-122"/>
              </a:rPr>
              <a:t> </a:t>
            </a:r>
            <a:r>
              <a:rPr kumimoji="1" lang="en-US" altLang="zh-CN" sz="7200" dirty="0">
                <a:latin typeface="PingFang SC" panose="020B0400000000000000" pitchFamily="34" charset="-122"/>
                <a:ea typeface="PingFang SC" panose="020B0400000000000000" pitchFamily="34" charset="-122"/>
              </a:rPr>
              <a:t>FOUR</a:t>
            </a:r>
            <a:endParaRPr kumimoji="1" lang="en-US" altLang="zh-CN" sz="7200" dirty="0">
              <a:latin typeface="PingFang SC" panose="020B0400000000000000" pitchFamily="34" charset="-122"/>
              <a:ea typeface="PingFang SC" panose="020B0400000000000000" pitchFamily="34" charset="-122"/>
            </a:endParaRPr>
          </a:p>
        </p:txBody>
      </p:sp>
      <p:sp>
        <p:nvSpPr>
          <p:cNvPr id="21" name="文本框 20"/>
          <p:cNvSpPr txBox="1"/>
          <p:nvPr/>
        </p:nvSpPr>
        <p:spPr>
          <a:xfrm>
            <a:off x="2965068" y="3875391"/>
            <a:ext cx="6565900" cy="953135"/>
          </a:xfrm>
          <a:prstGeom prst="rect">
            <a:avLst/>
          </a:prstGeom>
          <a:noFill/>
        </p:spPr>
        <p:txBody>
          <a:bodyPr wrap="square" rtlCol="0">
            <a:spAutoFit/>
          </a:bodyPr>
          <a:lstStyle/>
          <a:p>
            <a:pPr algn="l"/>
            <a:r>
              <a:rPr kumimoji="1" lang="en-US" altLang="zh-CN" sz="2800" dirty="0">
                <a:latin typeface="华文楷体" panose="02010600040101010101" pitchFamily="2" charset="-122"/>
                <a:ea typeface="华文楷体" panose="02010600040101010101" pitchFamily="2" charset="-122"/>
                <a:sym typeface="+mn-ea"/>
              </a:rPr>
              <a:t>            </a:t>
            </a:r>
            <a:r>
              <a:rPr kumimoji="1" lang="zh-CN" altLang="en-US" sz="2800" dirty="0">
                <a:latin typeface="华文楷体" panose="02010600040101010101" pitchFamily="2" charset="-122"/>
                <a:ea typeface="华文楷体" panose="02010600040101010101" pitchFamily="2" charset="-122"/>
                <a:sym typeface="+mn-ea"/>
              </a:rPr>
              <a:t>Look forward to more </a:t>
            </a:r>
            <a:r>
              <a:rPr kumimoji="1" lang="en-US" altLang="zh-CN" sz="2800" dirty="0">
                <a:latin typeface="华文楷体" panose="02010600040101010101" pitchFamily="2" charset="-122"/>
                <a:ea typeface="华文楷体" panose="02010600040101010101" pitchFamily="2" charset="-122"/>
                <a:sym typeface="+mn-ea"/>
              </a:rPr>
              <a:t>people</a:t>
            </a:r>
            <a:endParaRPr kumimoji="1" lang="en-US" altLang="zh-CN" sz="2800" dirty="0">
              <a:latin typeface="华文楷体" panose="02010600040101010101" pitchFamily="2" charset="-122"/>
              <a:ea typeface="华文楷体" panose="02010600040101010101" pitchFamily="2" charset="-122"/>
            </a:endParaRPr>
          </a:p>
          <a:p>
            <a:pPr algn="ctr"/>
            <a:r>
              <a:rPr kumimoji="1" lang="en-US" altLang="zh-CN" sz="2800" dirty="0">
                <a:latin typeface="华文楷体" panose="02010600040101010101" pitchFamily="2" charset="-122"/>
                <a:ea typeface="华文楷体" panose="02010600040101010101" pitchFamily="2" charset="-122"/>
                <a:sym typeface="+mn-ea"/>
              </a:rPr>
              <a:t>    like </a:t>
            </a:r>
            <a:r>
              <a:rPr kumimoji="1" lang="zh-CN" altLang="en-US" sz="2800" dirty="0">
                <a:latin typeface="华文楷体" panose="02010600040101010101" pitchFamily="2" charset="-122"/>
                <a:ea typeface="华文楷体" panose="02010600040101010101" pitchFamily="2" charset="-122"/>
                <a:sym typeface="+mn-ea"/>
              </a:rPr>
              <a:t>Li Ziqi</a:t>
            </a:r>
            <a:r>
              <a:rPr kumimoji="1" lang="en-US" altLang="zh-CN" sz="2800" dirty="0">
                <a:latin typeface="华文楷体" panose="02010600040101010101" pitchFamily="2" charset="-122"/>
                <a:ea typeface="华文楷体" panose="02010600040101010101" pitchFamily="2" charset="-122"/>
                <a:sym typeface="+mn-ea"/>
              </a:rPr>
              <a:t> .</a:t>
            </a:r>
            <a:endParaRPr kumimoji="1" lang="zh-CN" altLang="en-US" sz="2800" dirty="0">
              <a:latin typeface="华文楷体" panose="02010600040101010101" pitchFamily="2" charset="-122"/>
              <a:ea typeface="华文楷体" panose="0201060004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629535" y="3924300"/>
            <a:ext cx="7193915" cy="1938020"/>
          </a:xfrm>
          <a:prstGeom prst="rect">
            <a:avLst/>
          </a:prstGeom>
          <a:noFill/>
          <a:ln w="34925" cmpd="sng">
            <a:solidFill>
              <a:srgbClr val="CCEAE2"/>
            </a:solidFill>
            <a:prstDash val="solid"/>
          </a:ln>
        </p:spPr>
        <p:txBody>
          <a:bodyPr wrap="square" rtlCol="0">
            <a:spAutoFit/>
          </a:bodyPr>
          <a:lstStyle/>
          <a:p>
            <a:pPr algn="just">
              <a:lnSpc>
                <a:spcPct val="150000"/>
              </a:lnSpc>
            </a:pPr>
            <a:r>
              <a:rPr kumimoji="1" lang="en-US" altLang="zh-CN" sz="2000" dirty="0">
                <a:latin typeface="华文楷体" panose="02010600040101010101" pitchFamily="2" charset="-122"/>
                <a:ea typeface="华文楷体" panose="02010600040101010101" pitchFamily="2" charset="-122"/>
              </a:rPr>
              <a:t>        </a:t>
            </a:r>
            <a:r>
              <a:rPr kumimoji="1" lang="zh-CN" altLang="en-US" sz="2000" dirty="0">
                <a:latin typeface="华文楷体" panose="02010600040101010101" pitchFamily="2" charset="-122"/>
                <a:ea typeface="华文楷体" panose="02010600040101010101" pitchFamily="2" charset="-122"/>
              </a:rPr>
              <a:t>Li Ziqi only recorded the daily life of an ordinary Chinese, but he showed the world a real, rich and beautiful China. She has promoted traditional Chinese culture to the world, allowing more people to understand Chinese culture and love China.</a:t>
            </a:r>
            <a:endParaRPr kumimoji="1" lang="zh-CN" altLang="en-US" sz="2000" dirty="0">
              <a:latin typeface="华文楷体" panose="02010600040101010101" pitchFamily="2" charset="-122"/>
              <a:ea typeface="华文楷体" panose="02010600040101010101" pitchFamily="2" charset="-122"/>
            </a:endParaRPr>
          </a:p>
        </p:txBody>
      </p:sp>
      <p:pic>
        <p:nvPicPr>
          <p:cNvPr id="3" name="图片 2" descr="Screenshot_2021-05-05-20-22-58-658_tv.danmaku.bil"/>
          <p:cNvPicPr>
            <a:picLocks noChangeAspect="1"/>
          </p:cNvPicPr>
          <p:nvPr/>
        </p:nvPicPr>
        <p:blipFill>
          <a:blip r:embed="rId1"/>
          <a:srcRect l="10036" r="9712"/>
          <a:stretch>
            <a:fillRect/>
          </a:stretch>
        </p:blipFill>
        <p:spPr>
          <a:xfrm>
            <a:off x="6177280" y="1295400"/>
            <a:ext cx="4687570" cy="2628900"/>
          </a:xfrm>
          <a:prstGeom prst="rect">
            <a:avLst/>
          </a:prstGeom>
          <a:ln w="34925" cmpd="sng">
            <a:solidFill>
              <a:srgbClr val="CCEAE2"/>
            </a:solidFill>
            <a:prstDash val="solid"/>
          </a:ln>
        </p:spPr>
      </p:pic>
      <p:pic>
        <p:nvPicPr>
          <p:cNvPr id="4" name="图片 3" descr="Screenshot_2021-05-05-20-24-28-665_tv.danmaku.bil"/>
          <p:cNvPicPr>
            <a:picLocks noChangeAspect="1"/>
          </p:cNvPicPr>
          <p:nvPr/>
        </p:nvPicPr>
        <p:blipFill>
          <a:blip r:embed="rId2"/>
          <a:srcRect l="10256" r="9972"/>
          <a:stretch>
            <a:fillRect/>
          </a:stretch>
        </p:blipFill>
        <p:spPr>
          <a:xfrm>
            <a:off x="1618615" y="1295400"/>
            <a:ext cx="4558665" cy="2628900"/>
          </a:xfrm>
          <a:prstGeom prst="rect">
            <a:avLst/>
          </a:prstGeom>
          <a:ln w="34925" cmpd="sng">
            <a:solidFill>
              <a:srgbClr val="CCEAE2"/>
            </a:solidFill>
            <a:prstDash val="soli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Screenshot_2021-05-05-16-19-48-424_tv.danmaku.bil"/>
          <p:cNvPicPr>
            <a:picLocks noChangeAspect="1"/>
          </p:cNvPicPr>
          <p:nvPr/>
        </p:nvPicPr>
        <p:blipFill>
          <a:blip r:embed="rId1"/>
          <a:srcRect t="17861" b="53352"/>
          <a:stretch>
            <a:fillRect/>
          </a:stretch>
        </p:blipFill>
        <p:spPr>
          <a:xfrm>
            <a:off x="1166495" y="2869565"/>
            <a:ext cx="3086100" cy="1974215"/>
          </a:xfrm>
          <a:prstGeom prst="rect">
            <a:avLst/>
          </a:prstGeom>
          <a:ln w="34925" cmpd="sng">
            <a:solidFill>
              <a:srgbClr val="CCEAE2"/>
            </a:solidFill>
            <a:prstDash val="solid"/>
          </a:ln>
        </p:spPr>
      </p:pic>
      <p:pic>
        <p:nvPicPr>
          <p:cNvPr id="4" name="图片 3"/>
          <p:cNvPicPr>
            <a:picLocks noChangeAspect="1"/>
          </p:cNvPicPr>
          <p:nvPr/>
        </p:nvPicPr>
        <p:blipFill>
          <a:blip r:embed="rId2"/>
          <a:stretch>
            <a:fillRect/>
          </a:stretch>
        </p:blipFill>
        <p:spPr>
          <a:xfrm>
            <a:off x="3021330" y="1694815"/>
            <a:ext cx="5768340" cy="1020445"/>
          </a:xfrm>
          <a:prstGeom prst="rect">
            <a:avLst/>
          </a:prstGeom>
          <a:ln w="34925" cmpd="sng">
            <a:solidFill>
              <a:srgbClr val="CCEAE2"/>
            </a:solidFill>
            <a:prstDash val="solid"/>
          </a:ln>
        </p:spPr>
      </p:pic>
      <p:pic>
        <p:nvPicPr>
          <p:cNvPr id="6" name="图片 5" descr="QQ图片20210505162553"/>
          <p:cNvPicPr>
            <a:picLocks noChangeAspect="1"/>
          </p:cNvPicPr>
          <p:nvPr/>
        </p:nvPicPr>
        <p:blipFill>
          <a:blip r:embed="rId3"/>
          <a:srcRect t="13898" b="58556"/>
          <a:stretch>
            <a:fillRect/>
          </a:stretch>
        </p:blipFill>
        <p:spPr>
          <a:xfrm>
            <a:off x="4442460" y="2869565"/>
            <a:ext cx="3307715" cy="1974850"/>
          </a:xfrm>
          <a:prstGeom prst="rect">
            <a:avLst/>
          </a:prstGeom>
          <a:ln w="34925" cmpd="sng">
            <a:solidFill>
              <a:srgbClr val="CCEAE2"/>
            </a:solidFill>
            <a:prstDash val="solid"/>
          </a:ln>
        </p:spPr>
      </p:pic>
      <p:pic>
        <p:nvPicPr>
          <p:cNvPr id="7" name="图片 6"/>
          <p:cNvPicPr>
            <a:picLocks noChangeAspect="1"/>
          </p:cNvPicPr>
          <p:nvPr/>
        </p:nvPicPr>
        <p:blipFill>
          <a:blip r:embed="rId4"/>
          <a:srcRect t="12419" b="51590"/>
          <a:stretch>
            <a:fillRect/>
          </a:stretch>
        </p:blipFill>
        <p:spPr>
          <a:xfrm>
            <a:off x="7940040" y="2869565"/>
            <a:ext cx="2623185" cy="1974850"/>
          </a:xfrm>
          <a:prstGeom prst="rect">
            <a:avLst/>
          </a:prstGeom>
          <a:ln w="34925" cmpd="sng">
            <a:solidFill>
              <a:srgbClr val="CCEAE2"/>
            </a:solidFill>
            <a:prstDash val="solid"/>
          </a:ln>
        </p:spPr>
      </p:pic>
      <p:sp>
        <p:nvSpPr>
          <p:cNvPr id="8" name="文本框 7"/>
          <p:cNvSpPr txBox="1"/>
          <p:nvPr/>
        </p:nvSpPr>
        <p:spPr>
          <a:xfrm>
            <a:off x="4252595" y="5255260"/>
            <a:ext cx="3611880" cy="521970"/>
          </a:xfrm>
          <a:prstGeom prst="rect">
            <a:avLst/>
          </a:prstGeom>
          <a:noFill/>
        </p:spPr>
        <p:txBody>
          <a:bodyPr wrap="square" rtlCol="0">
            <a:spAutoFit/>
          </a:bodyPr>
          <a:p>
            <a:r>
              <a:rPr lang="zh-CN" altLang="en-US" sz="2800">
                <a:solidFill>
                  <a:srgbClr val="FF0000"/>
                </a:solidFill>
                <a:latin typeface="华文彩云" panose="02010800040101010101" charset="-122"/>
                <a:ea typeface="华文彩云" panose="02010800040101010101" charset="-122"/>
              </a:rPr>
              <a:t>赶紧去订阅她吧！！！</a:t>
            </a:r>
            <a:endParaRPr lang="zh-CN" altLang="en-US" sz="2800">
              <a:solidFill>
                <a:srgbClr val="FF0000"/>
              </a:solidFill>
              <a:latin typeface="华文彩云" panose="02010800040101010101" charset="-122"/>
              <a:ea typeface="华文彩云" panose="02010800040101010101" charset="-122"/>
            </a:endParaRPr>
          </a:p>
        </p:txBody>
      </p:sp>
      <p:cxnSp>
        <p:nvCxnSpPr>
          <p:cNvPr id="53" name="直线连接符 52"/>
          <p:cNvCxnSpPr/>
          <p:nvPr/>
        </p:nvCxnSpPr>
        <p:spPr>
          <a:xfrm>
            <a:off x="3059976" y="1266467"/>
            <a:ext cx="6543870" cy="0"/>
          </a:xfrm>
          <a:prstGeom prst="line">
            <a:avLst/>
          </a:prstGeom>
          <a:ln w="28575">
            <a:solidFill>
              <a:srgbClr val="74BDB0"/>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852897" y="961729"/>
            <a:ext cx="2748280" cy="583565"/>
          </a:xfrm>
          <a:prstGeom prst="rect">
            <a:avLst/>
          </a:prstGeom>
          <a:solidFill>
            <a:schemeClr val="bg1"/>
          </a:solidFill>
        </p:spPr>
        <p:txBody>
          <a:bodyPr wrap="none" rtlCol="0">
            <a:spAutoFit/>
          </a:bodyPr>
          <a:p>
            <a:pPr algn="l"/>
            <a:r>
              <a:rPr kumimoji="1" lang="zh-CN" altLang="en-US" sz="3200" dirty="0">
                <a:latin typeface="华文楷体" panose="02010600040101010101" pitchFamily="2" charset="-122"/>
                <a:ea typeface="华文楷体" panose="02010600040101010101" pitchFamily="2" charset="-122"/>
                <a:sym typeface="+mn-ea"/>
              </a:rPr>
              <a:t>Subscribe</a:t>
            </a:r>
            <a:r>
              <a:rPr kumimoji="1" lang="en-US" altLang="zh-CN" sz="3200" dirty="0">
                <a:latin typeface="华文楷体" panose="02010600040101010101" pitchFamily="2" charset="-122"/>
                <a:ea typeface="华文楷体" panose="02010600040101010101" pitchFamily="2" charset="-122"/>
                <a:sym typeface="+mn-ea"/>
              </a:rPr>
              <a:t> </a:t>
            </a:r>
            <a:r>
              <a:rPr kumimoji="1" lang="en-US" altLang="zh-CN" sz="3200" dirty="0">
                <a:latin typeface="华文楷体" panose="02010600040101010101" pitchFamily="2" charset="-122"/>
                <a:ea typeface="华文楷体" panose="02010600040101010101" pitchFamily="2" charset="-122"/>
                <a:sym typeface="+mn-ea"/>
              </a:rPr>
              <a:t>to her</a:t>
            </a:r>
            <a:endParaRPr kumimoji="1" lang="en-US" altLang="zh-CN" sz="3200" dirty="0">
              <a:latin typeface="华文楷体" panose="02010600040101010101" pitchFamily="2" charset="-122"/>
              <a:ea typeface="华文楷体" panose="02010600040101010101" pitchFamily="2" charset="-122"/>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直线连接符 34"/>
          <p:cNvCxnSpPr/>
          <p:nvPr/>
        </p:nvCxnSpPr>
        <p:spPr>
          <a:xfrm>
            <a:off x="1927665" y="1896812"/>
            <a:ext cx="8616577" cy="0"/>
          </a:xfrm>
          <a:prstGeom prst="line">
            <a:avLst/>
          </a:prstGeom>
          <a:ln w="19050">
            <a:solidFill>
              <a:srgbClr val="74BDB0"/>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693324" y="1481860"/>
            <a:ext cx="7085330" cy="829945"/>
          </a:xfrm>
          <a:prstGeom prst="rect">
            <a:avLst/>
          </a:prstGeom>
          <a:solidFill>
            <a:schemeClr val="bg1"/>
          </a:solidFill>
        </p:spPr>
        <p:txBody>
          <a:bodyPr wrap="none" rtlCol="0">
            <a:spAutoFit/>
          </a:bodyPr>
          <a:lstStyle/>
          <a:p>
            <a:r>
              <a:rPr kumimoji="1" lang="en-US" altLang="zh-CN" sz="4800" dirty="0">
                <a:latin typeface="华文楷体" panose="02010600040101010101" pitchFamily="2" charset="-122"/>
                <a:ea typeface="华文楷体" panose="02010600040101010101" pitchFamily="2" charset="-122"/>
              </a:rPr>
              <a:t>Thank you for your watching</a:t>
            </a:r>
            <a:endParaRPr kumimoji="1" lang="en-US" altLang="zh-CN" sz="4800" dirty="0">
              <a:latin typeface="华文楷体" panose="02010600040101010101" pitchFamily="2" charset="-122"/>
              <a:ea typeface="华文楷体" panose="02010600040101010101" pitchFamily="2" charset="-122"/>
            </a:endParaRPr>
          </a:p>
        </p:txBody>
      </p:sp>
      <p:pic>
        <p:nvPicPr>
          <p:cNvPr id="4" name="图片 3" descr="7G8CUW%PR2XZ`D)[~U(77I6"/>
          <p:cNvPicPr>
            <a:picLocks noChangeAspect="1"/>
          </p:cNvPicPr>
          <p:nvPr/>
        </p:nvPicPr>
        <p:blipFill>
          <a:blip r:embed="rId1"/>
          <a:stretch>
            <a:fillRect/>
          </a:stretch>
        </p:blipFill>
        <p:spPr>
          <a:xfrm>
            <a:off x="2693035" y="3155315"/>
            <a:ext cx="2702560" cy="2688590"/>
          </a:xfrm>
          <a:prstGeom prst="rect">
            <a:avLst/>
          </a:prstGeom>
          <a:ln w="34925" cmpd="sng">
            <a:solidFill>
              <a:srgbClr val="CCEAE2"/>
            </a:solidFill>
            <a:prstDash val="solid"/>
          </a:ln>
        </p:spPr>
      </p:pic>
      <p:pic>
        <p:nvPicPr>
          <p:cNvPr id="5" name="图片 4" descr="MUKZQV`YFGGF{~_OR(4{{TC"/>
          <p:cNvPicPr>
            <a:picLocks noChangeAspect="1"/>
          </p:cNvPicPr>
          <p:nvPr/>
        </p:nvPicPr>
        <p:blipFill>
          <a:blip r:embed="rId2"/>
          <a:stretch>
            <a:fillRect/>
          </a:stretch>
        </p:blipFill>
        <p:spPr>
          <a:xfrm>
            <a:off x="7098665" y="3164205"/>
            <a:ext cx="2679700" cy="2679700"/>
          </a:xfrm>
          <a:prstGeom prst="rect">
            <a:avLst/>
          </a:prstGeom>
          <a:ln w="34925" cmpd="sng">
            <a:solidFill>
              <a:srgbClr val="CCEAE2"/>
            </a:solidFill>
            <a:prstDash val="soli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1850115" y="1579455"/>
            <a:ext cx="3183987" cy="3183987"/>
          </a:xfrm>
          <a:prstGeom prst="ellipse">
            <a:avLst/>
          </a:prstGeom>
          <a:solidFill>
            <a:srgbClr val="D3E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6450330" y="1772056"/>
            <a:ext cx="2656840" cy="521970"/>
          </a:xfrm>
          <a:prstGeom prst="rect">
            <a:avLst/>
          </a:prstGeom>
          <a:noFill/>
        </p:spPr>
        <p:txBody>
          <a:bodyPr wrap="none" rtlCol="0">
            <a:spAutoFit/>
          </a:bodyPr>
          <a:lstStyle/>
          <a:p>
            <a:pPr algn="l"/>
            <a:r>
              <a:rPr kumimoji="1" lang="en-US" altLang="zh-CN" sz="2800" dirty="0">
                <a:latin typeface="华文楷体" panose="02010600040101010101" pitchFamily="2" charset="-122"/>
                <a:ea typeface="华文楷体" panose="02010600040101010101" pitchFamily="2" charset="-122"/>
              </a:rPr>
              <a:t>1. </a:t>
            </a:r>
            <a:r>
              <a:rPr kumimoji="1" lang="zh-CN" altLang="en-US" sz="2800" dirty="0">
                <a:latin typeface="华文楷体" panose="02010600040101010101" pitchFamily="2" charset="-122"/>
                <a:ea typeface="华文楷体" panose="02010600040101010101" pitchFamily="2" charset="-122"/>
              </a:rPr>
              <a:t>Who is Li Ziqi?</a:t>
            </a:r>
            <a:endParaRPr kumimoji="1" lang="zh-CN" altLang="en-US" sz="2800" dirty="0">
              <a:latin typeface="华文楷体" panose="02010600040101010101" pitchFamily="2" charset="-122"/>
              <a:ea typeface="华文楷体" panose="02010600040101010101" pitchFamily="2" charset="-122"/>
            </a:endParaRPr>
          </a:p>
        </p:txBody>
      </p:sp>
      <p:sp>
        <p:nvSpPr>
          <p:cNvPr id="11" name="文本框 10"/>
          <p:cNvSpPr txBox="1"/>
          <p:nvPr/>
        </p:nvSpPr>
        <p:spPr>
          <a:xfrm>
            <a:off x="6450330" y="2595016"/>
            <a:ext cx="2914015" cy="521970"/>
          </a:xfrm>
          <a:prstGeom prst="rect">
            <a:avLst/>
          </a:prstGeom>
          <a:noFill/>
        </p:spPr>
        <p:txBody>
          <a:bodyPr wrap="none" rtlCol="0">
            <a:spAutoFit/>
          </a:bodyPr>
          <a:lstStyle/>
          <a:p>
            <a:pPr algn="l"/>
            <a:r>
              <a:rPr kumimoji="1" lang="en-US" altLang="zh-CN" sz="2800" dirty="0">
                <a:latin typeface="华文楷体" panose="02010600040101010101" pitchFamily="2" charset="-122"/>
                <a:ea typeface="华文楷体" panose="02010600040101010101" pitchFamily="2" charset="-122"/>
              </a:rPr>
              <a:t>2. </a:t>
            </a:r>
            <a:r>
              <a:rPr kumimoji="1" lang="zh-CN" altLang="en-US" sz="2800" dirty="0">
                <a:latin typeface="华文楷体" panose="02010600040101010101" pitchFamily="2" charset="-122"/>
                <a:ea typeface="华文楷体" panose="02010600040101010101" pitchFamily="2" charset="-122"/>
              </a:rPr>
              <a:t>What d</a:t>
            </a:r>
            <a:r>
              <a:rPr kumimoji="1" lang="en-US" altLang="zh-CN" sz="2800" dirty="0">
                <a:latin typeface="华文楷体" panose="02010600040101010101" pitchFamily="2" charset="-122"/>
                <a:ea typeface="华文楷体" panose="02010600040101010101" pitchFamily="2" charset="-122"/>
              </a:rPr>
              <a:t>id</a:t>
            </a:r>
            <a:r>
              <a:rPr kumimoji="1" lang="zh-CN" altLang="en-US" sz="2800" dirty="0">
                <a:latin typeface="华文楷体" panose="02010600040101010101" pitchFamily="2" charset="-122"/>
                <a:ea typeface="华文楷体" panose="02010600040101010101" pitchFamily="2" charset="-122"/>
              </a:rPr>
              <a:t> she do</a:t>
            </a:r>
            <a:r>
              <a:rPr kumimoji="1" lang="en-US" altLang="zh-CN" sz="2800" dirty="0">
                <a:latin typeface="华文楷体" panose="02010600040101010101" pitchFamily="2" charset="-122"/>
                <a:ea typeface="华文楷体" panose="02010600040101010101" pitchFamily="2" charset="-122"/>
              </a:rPr>
              <a:t>?</a:t>
            </a:r>
            <a:endParaRPr kumimoji="1" lang="en-US" altLang="zh-CN" sz="2800" dirty="0">
              <a:latin typeface="华文楷体" panose="02010600040101010101" pitchFamily="2" charset="-122"/>
              <a:ea typeface="华文楷体" panose="02010600040101010101" pitchFamily="2" charset="-122"/>
            </a:endParaRPr>
          </a:p>
        </p:txBody>
      </p:sp>
      <p:sp>
        <p:nvSpPr>
          <p:cNvPr id="15" name="文本框 14"/>
          <p:cNvSpPr txBox="1"/>
          <p:nvPr/>
        </p:nvSpPr>
        <p:spPr>
          <a:xfrm>
            <a:off x="6450330" y="4241472"/>
            <a:ext cx="4630420" cy="953135"/>
          </a:xfrm>
          <a:prstGeom prst="rect">
            <a:avLst/>
          </a:prstGeom>
          <a:noFill/>
        </p:spPr>
        <p:txBody>
          <a:bodyPr wrap="none" rtlCol="0">
            <a:spAutoFit/>
          </a:bodyPr>
          <a:lstStyle/>
          <a:p>
            <a:pPr algn="l"/>
            <a:r>
              <a:rPr kumimoji="1" lang="en-US" altLang="zh-CN" sz="2800" dirty="0">
                <a:latin typeface="华文楷体" panose="02010600040101010101" pitchFamily="2" charset="-122"/>
                <a:ea typeface="华文楷体" panose="02010600040101010101" pitchFamily="2" charset="-122"/>
              </a:rPr>
              <a:t>4. </a:t>
            </a:r>
            <a:r>
              <a:rPr kumimoji="1" lang="zh-CN" altLang="en-US" sz="2800" dirty="0">
                <a:latin typeface="华文楷体" panose="02010600040101010101" pitchFamily="2" charset="-122"/>
                <a:ea typeface="华文楷体" panose="02010600040101010101" pitchFamily="2" charset="-122"/>
              </a:rPr>
              <a:t>Look forward to more </a:t>
            </a:r>
            <a:r>
              <a:rPr kumimoji="1" lang="en-US" altLang="zh-CN" sz="2800" dirty="0">
                <a:latin typeface="华文楷体" panose="02010600040101010101" pitchFamily="2" charset="-122"/>
                <a:ea typeface="华文楷体" panose="02010600040101010101" pitchFamily="2" charset="-122"/>
              </a:rPr>
              <a:t>people</a:t>
            </a:r>
            <a:endParaRPr kumimoji="1" lang="en-US" altLang="zh-CN" sz="2800" dirty="0">
              <a:latin typeface="华文楷体" panose="02010600040101010101" pitchFamily="2" charset="-122"/>
              <a:ea typeface="华文楷体" panose="02010600040101010101" pitchFamily="2" charset="-122"/>
            </a:endParaRPr>
          </a:p>
          <a:p>
            <a:pPr algn="l"/>
            <a:r>
              <a:rPr kumimoji="1" lang="en-US" altLang="zh-CN" sz="2800" dirty="0">
                <a:latin typeface="华文楷体" panose="02010600040101010101" pitchFamily="2" charset="-122"/>
                <a:ea typeface="华文楷体" panose="02010600040101010101" pitchFamily="2" charset="-122"/>
              </a:rPr>
              <a:t>    like </a:t>
            </a:r>
            <a:r>
              <a:rPr kumimoji="1" lang="zh-CN" altLang="en-US" sz="2800" dirty="0">
                <a:latin typeface="华文楷体" panose="02010600040101010101" pitchFamily="2" charset="-122"/>
                <a:ea typeface="华文楷体" panose="02010600040101010101" pitchFamily="2" charset="-122"/>
                <a:sym typeface="+mn-ea"/>
              </a:rPr>
              <a:t>Li Ziqi</a:t>
            </a:r>
            <a:r>
              <a:rPr kumimoji="1" lang="en-US" altLang="zh-CN" sz="2800" dirty="0">
                <a:latin typeface="华文楷体" panose="02010600040101010101" pitchFamily="2" charset="-122"/>
                <a:ea typeface="华文楷体" panose="02010600040101010101" pitchFamily="2" charset="-122"/>
                <a:sym typeface="+mn-ea"/>
              </a:rPr>
              <a:t> .</a:t>
            </a:r>
            <a:endParaRPr kumimoji="1" lang="en-US" altLang="zh-CN" sz="2800" dirty="0">
              <a:latin typeface="华文楷体" panose="02010600040101010101" pitchFamily="2" charset="-122"/>
              <a:ea typeface="华文楷体" panose="02010600040101010101" pitchFamily="2" charset="-122"/>
              <a:sym typeface="+mn-ea"/>
            </a:endParaRPr>
          </a:p>
        </p:txBody>
      </p:sp>
      <p:sp>
        <p:nvSpPr>
          <p:cNvPr id="17" name="文本框 16"/>
          <p:cNvSpPr txBox="1"/>
          <p:nvPr/>
        </p:nvSpPr>
        <p:spPr>
          <a:xfrm>
            <a:off x="2298874" y="2833362"/>
            <a:ext cx="2379177" cy="584775"/>
          </a:xfrm>
          <a:prstGeom prst="rect">
            <a:avLst/>
          </a:prstGeom>
          <a:noFill/>
        </p:spPr>
        <p:txBody>
          <a:bodyPr wrap="none" rtlCol="0">
            <a:spAutoFit/>
          </a:bodyPr>
          <a:lstStyle/>
          <a:p>
            <a:r>
              <a:rPr kumimoji="1" lang="en-US" altLang="zh-CN" sz="3200" dirty="0">
                <a:latin typeface="华文楷体" panose="02010600040101010101" pitchFamily="2" charset="-122"/>
                <a:ea typeface="华文楷体" panose="02010600040101010101" pitchFamily="2" charset="-122"/>
              </a:rPr>
              <a:t>CONTENTS</a:t>
            </a:r>
            <a:endParaRPr kumimoji="1" lang="zh-CN" altLang="en-US" sz="3200" dirty="0">
              <a:latin typeface="华文楷体" panose="02010600040101010101" pitchFamily="2" charset="-122"/>
              <a:ea typeface="华文楷体" panose="02010600040101010101" pitchFamily="2" charset="-122"/>
            </a:endParaRPr>
          </a:p>
        </p:txBody>
      </p:sp>
      <p:sp>
        <p:nvSpPr>
          <p:cNvPr id="24" name="椭圆 23"/>
          <p:cNvSpPr/>
          <p:nvPr/>
        </p:nvSpPr>
        <p:spPr>
          <a:xfrm>
            <a:off x="1714927" y="5079494"/>
            <a:ext cx="270375" cy="270375"/>
          </a:xfrm>
          <a:prstGeom prst="ellipse">
            <a:avLst/>
          </a:prstGeom>
          <a:solidFill>
            <a:srgbClr val="D3E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2404995" y="4786929"/>
            <a:ext cx="585130" cy="585130"/>
          </a:xfrm>
          <a:prstGeom prst="ellipse">
            <a:avLst/>
          </a:prstGeom>
          <a:solidFill>
            <a:srgbClr val="D3E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4677997" y="1579034"/>
            <a:ext cx="652706" cy="652706"/>
          </a:xfrm>
          <a:prstGeom prst="ellipse">
            <a:avLst/>
          </a:prstGeom>
          <a:solidFill>
            <a:srgbClr val="D3E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p:nvSpPr>
        <p:spPr>
          <a:xfrm>
            <a:off x="5429339" y="2272799"/>
            <a:ext cx="233734" cy="233734"/>
          </a:xfrm>
          <a:prstGeom prst="ellipse">
            <a:avLst/>
          </a:prstGeom>
          <a:solidFill>
            <a:srgbClr val="D3E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6450330" y="3418244"/>
            <a:ext cx="4126230" cy="521970"/>
          </a:xfrm>
          <a:prstGeom prst="rect">
            <a:avLst/>
          </a:prstGeom>
          <a:noFill/>
        </p:spPr>
        <p:txBody>
          <a:bodyPr wrap="none" rtlCol="0">
            <a:spAutoFit/>
          </a:bodyPr>
          <a:p>
            <a:pPr algn="l"/>
            <a:r>
              <a:rPr kumimoji="1" lang="en-US" altLang="zh-CN" sz="2800" dirty="0">
                <a:latin typeface="华文楷体" panose="02010600040101010101" pitchFamily="2" charset="-122"/>
                <a:ea typeface="华文楷体" panose="02010600040101010101" pitchFamily="2" charset="-122"/>
              </a:rPr>
              <a:t>3. </a:t>
            </a:r>
            <a:r>
              <a:rPr kumimoji="1" lang="zh-CN" altLang="en-US" sz="2800" dirty="0">
                <a:latin typeface="华文楷体" panose="02010600040101010101" pitchFamily="2" charset="-122"/>
                <a:ea typeface="华文楷体" panose="02010600040101010101" pitchFamily="2" charset="-122"/>
              </a:rPr>
              <a:t>Why she became popular</a:t>
            </a:r>
            <a:r>
              <a:rPr kumimoji="1" lang="en-US" altLang="zh-CN" sz="2800" dirty="0">
                <a:latin typeface="华文楷体" panose="02010600040101010101" pitchFamily="2" charset="-122"/>
                <a:ea typeface="华文楷体" panose="02010600040101010101" pitchFamily="2" charset="-122"/>
              </a:rPr>
              <a:t>?</a:t>
            </a:r>
            <a:endParaRPr kumimoji="1" lang="en-US" altLang="zh-CN" sz="2800" dirty="0">
              <a:latin typeface="华文楷体" panose="02010600040101010101" pitchFamily="2" charset="-122"/>
              <a:ea typeface="华文楷体" panose="0201060004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线连接符 21"/>
          <p:cNvCxnSpPr/>
          <p:nvPr/>
        </p:nvCxnSpPr>
        <p:spPr>
          <a:xfrm>
            <a:off x="1965130" y="3019067"/>
            <a:ext cx="8616577" cy="0"/>
          </a:xfrm>
          <a:prstGeom prst="line">
            <a:avLst/>
          </a:prstGeom>
          <a:ln w="38100">
            <a:solidFill>
              <a:srgbClr val="74BDB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49517" y="2418902"/>
            <a:ext cx="4847802" cy="1200329"/>
          </a:xfrm>
          <a:prstGeom prst="rect">
            <a:avLst/>
          </a:prstGeom>
          <a:solidFill>
            <a:schemeClr val="bg1"/>
          </a:solidFill>
        </p:spPr>
        <p:txBody>
          <a:bodyPr wrap="none" rtlCol="0">
            <a:spAutoFit/>
          </a:bodyPr>
          <a:lstStyle/>
          <a:p>
            <a:pPr algn="ctr"/>
            <a:r>
              <a:rPr kumimoji="1" lang="en-US" altLang="zh-CN" sz="7200" dirty="0">
                <a:latin typeface="PingFang SC" panose="020B0400000000000000" pitchFamily="34" charset="-122"/>
                <a:ea typeface="PingFang SC" panose="020B0400000000000000" pitchFamily="34" charset="-122"/>
              </a:rPr>
              <a:t>PART</a:t>
            </a:r>
            <a:r>
              <a:rPr kumimoji="1" lang="zh-CN" altLang="en-US" sz="7200" dirty="0">
                <a:latin typeface="PingFang SC" panose="020B0400000000000000" pitchFamily="34" charset="-122"/>
                <a:ea typeface="PingFang SC" panose="020B0400000000000000" pitchFamily="34" charset="-122"/>
              </a:rPr>
              <a:t> </a:t>
            </a:r>
            <a:r>
              <a:rPr kumimoji="1" lang="en-US" altLang="zh-CN" sz="7200" dirty="0">
                <a:latin typeface="PingFang SC" panose="020B0400000000000000" pitchFamily="34" charset="-122"/>
                <a:ea typeface="PingFang SC" panose="020B0400000000000000" pitchFamily="34" charset="-122"/>
              </a:rPr>
              <a:t>ONE</a:t>
            </a:r>
            <a:endParaRPr kumimoji="1" lang="zh-CN" altLang="en-US" sz="7200" dirty="0">
              <a:latin typeface="PingFang SC" panose="020B0400000000000000" pitchFamily="34" charset="-122"/>
              <a:ea typeface="PingFang SC" panose="020B0400000000000000" pitchFamily="34" charset="-122"/>
            </a:endParaRPr>
          </a:p>
        </p:txBody>
      </p:sp>
      <p:sp>
        <p:nvSpPr>
          <p:cNvPr id="2" name="文本框 1"/>
          <p:cNvSpPr txBox="1"/>
          <p:nvPr/>
        </p:nvSpPr>
        <p:spPr>
          <a:xfrm>
            <a:off x="2965068" y="3875391"/>
            <a:ext cx="6565900" cy="737235"/>
          </a:xfrm>
          <a:prstGeom prst="rect">
            <a:avLst/>
          </a:prstGeom>
          <a:noFill/>
        </p:spPr>
        <p:txBody>
          <a:bodyPr wrap="square" rtlCol="0">
            <a:spAutoFit/>
          </a:bodyPr>
          <a:p>
            <a:pPr algn="ctr">
              <a:lnSpc>
                <a:spcPct val="150000"/>
              </a:lnSpc>
            </a:pPr>
            <a:r>
              <a:rPr kumimoji="1" lang="zh-CN" altLang="en-US" sz="2800" dirty="0">
                <a:latin typeface="华文楷体" panose="02010600040101010101" pitchFamily="2" charset="-122"/>
                <a:ea typeface="华文楷体" panose="02010600040101010101" pitchFamily="2" charset="-122"/>
                <a:sym typeface="+mn-ea"/>
              </a:rPr>
              <a:t>Who is Li Ziqi?</a:t>
            </a:r>
            <a:endParaRPr kumimoji="1" lang="zh-CN" altLang="en-US" sz="2800" dirty="0">
              <a:latin typeface="华文楷体" panose="02010600040101010101" pitchFamily="2" charset="-122"/>
              <a:ea typeface="华文楷体" panose="0201060004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524000" y="1835785"/>
            <a:ext cx="9171305" cy="3764915"/>
          </a:xfrm>
          <a:prstGeom prst="rect">
            <a:avLst/>
          </a:prstGeom>
          <a:noFill/>
          <a:ln w="38100">
            <a:solidFill>
              <a:srgbClr val="74B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5975350" y="3081655"/>
            <a:ext cx="4671060" cy="1938020"/>
          </a:xfrm>
          <a:prstGeom prst="rect">
            <a:avLst/>
          </a:prstGeom>
          <a:noFill/>
        </p:spPr>
        <p:txBody>
          <a:bodyPr wrap="square" rtlCol="0">
            <a:spAutoFit/>
          </a:bodyPr>
          <a:lstStyle/>
          <a:p>
            <a:pPr marL="171450" indent="-171450">
              <a:lnSpc>
                <a:spcPct val="150000"/>
              </a:lnSpc>
              <a:buFont typeface="Wingdings" panose="05000000000000000000" charset="0"/>
              <a:buChar char="l"/>
            </a:pPr>
            <a:r>
              <a:rPr kumimoji="1" sz="1600" dirty="0">
                <a:latin typeface="华文楷体" panose="02010600040101010101" pitchFamily="2" charset="-122"/>
                <a:ea typeface="华文楷体" panose="02010600040101010101" pitchFamily="2" charset="-122"/>
                <a:sym typeface="+mn-ea"/>
              </a:rPr>
              <a:t>Born in Mianyang, Sichuan in 1990</a:t>
            </a:r>
            <a:endParaRPr kumimoji="1" sz="1600" dirty="0">
              <a:latin typeface="华文楷体" panose="02010600040101010101" pitchFamily="2" charset="-122"/>
              <a:ea typeface="华文楷体" panose="02010600040101010101" pitchFamily="2" charset="-122"/>
              <a:sym typeface="+mn-ea"/>
            </a:endParaRPr>
          </a:p>
          <a:p>
            <a:pPr marL="171450" indent="-171450">
              <a:lnSpc>
                <a:spcPct val="150000"/>
              </a:lnSpc>
              <a:buFont typeface="Wingdings" panose="05000000000000000000" charset="0"/>
              <a:buChar char="l"/>
            </a:pPr>
            <a:r>
              <a:rPr kumimoji="1" lang="zh-CN" altLang="en-US" sz="1600" dirty="0">
                <a:latin typeface="华文楷体" panose="02010600040101010101" pitchFamily="2" charset="-122"/>
                <a:ea typeface="华文楷体" panose="02010600040101010101" pitchFamily="2" charset="-122"/>
              </a:rPr>
              <a:t>Chinese food short video creator</a:t>
            </a:r>
            <a:endParaRPr kumimoji="1" lang="zh-CN" altLang="en-US" sz="1600" dirty="0">
              <a:latin typeface="华文楷体" panose="02010600040101010101" pitchFamily="2" charset="-122"/>
              <a:ea typeface="华文楷体" panose="02010600040101010101" pitchFamily="2" charset="-122"/>
            </a:endParaRPr>
          </a:p>
          <a:p>
            <a:pPr marL="171450" indent="-171450">
              <a:lnSpc>
                <a:spcPct val="150000"/>
              </a:lnSpc>
              <a:buFont typeface="Wingdings" panose="05000000000000000000" charset="0"/>
              <a:buChar char="l"/>
            </a:pPr>
            <a:r>
              <a:rPr kumimoji="1" lang="zh-CN" altLang="en-US" sz="1600" dirty="0">
                <a:latin typeface="华文楷体" panose="02010600040101010101" pitchFamily="2" charset="-122"/>
                <a:ea typeface="华文楷体" panose="02010600040101010101" pitchFamily="2" charset="-122"/>
              </a:rPr>
              <a:t>Well-known food video blogger on Weibo</a:t>
            </a:r>
            <a:endParaRPr kumimoji="1" lang="zh-CN" altLang="en-US" sz="1600" dirty="0">
              <a:latin typeface="华文楷体" panose="02010600040101010101" pitchFamily="2" charset="-122"/>
              <a:ea typeface="华文楷体" panose="02010600040101010101" pitchFamily="2" charset="-122"/>
            </a:endParaRPr>
          </a:p>
          <a:p>
            <a:pPr marL="171450" indent="-171450">
              <a:lnSpc>
                <a:spcPct val="150000"/>
              </a:lnSpc>
              <a:buFont typeface="Wingdings" panose="05000000000000000000" charset="0"/>
              <a:buChar char="l"/>
            </a:pPr>
            <a:r>
              <a:rPr kumimoji="1" sz="1600" dirty="0">
                <a:latin typeface="华文楷体" panose="02010600040101010101" pitchFamily="2" charset="-122"/>
                <a:ea typeface="华文楷体" panose="02010600040101010101" pitchFamily="2" charset="-122"/>
              </a:rPr>
              <a:t>Known as "Oriental Food Life Home"</a:t>
            </a:r>
            <a:endParaRPr kumimoji="1" sz="1600" dirty="0">
              <a:latin typeface="华文楷体" panose="02010600040101010101" pitchFamily="2" charset="-122"/>
              <a:ea typeface="华文楷体" panose="02010600040101010101" pitchFamily="2" charset="-122"/>
            </a:endParaRPr>
          </a:p>
          <a:p>
            <a:pPr marL="171450" indent="-171450">
              <a:lnSpc>
                <a:spcPct val="150000"/>
              </a:lnSpc>
              <a:buFont typeface="Wingdings" panose="05000000000000000000" charset="0"/>
              <a:buChar char="l"/>
            </a:pPr>
            <a:r>
              <a:rPr kumimoji="1" lang="en-US" altLang="zh-CN" sz="1600" dirty="0">
                <a:latin typeface="华文楷体" panose="02010600040101010101" pitchFamily="2" charset="-122"/>
                <a:ea typeface="华文楷体" panose="02010600040101010101" pitchFamily="2" charset="-122"/>
              </a:rPr>
              <a:t>she h</a:t>
            </a:r>
            <a:r>
              <a:rPr kumimoji="1" lang="zh-CN" altLang="en-US" sz="1600" dirty="0">
                <a:latin typeface="华文楷体" panose="02010600040101010101" pitchFamily="2" charset="-122"/>
                <a:ea typeface="华文楷体" panose="02010600040101010101" pitchFamily="2" charset="-122"/>
              </a:rPr>
              <a:t>a</a:t>
            </a:r>
            <a:r>
              <a:rPr kumimoji="1" lang="en-US" altLang="zh-CN" sz="1600" dirty="0">
                <a:latin typeface="华文楷体" panose="02010600040101010101" pitchFamily="2" charset="-122"/>
                <a:ea typeface="华文楷体" panose="02010600040101010101" pitchFamily="2" charset="-122"/>
              </a:rPr>
              <a:t>s</a:t>
            </a:r>
            <a:r>
              <a:rPr kumimoji="1" lang="zh-CN" altLang="en-US" sz="1600" dirty="0">
                <a:latin typeface="华文楷体" panose="02010600040101010101" pitchFamily="2" charset="-122"/>
                <a:ea typeface="华文楷体" panose="02010600040101010101" pitchFamily="2" charset="-122"/>
              </a:rPr>
              <a:t> a large number of domestic and foreign fans</a:t>
            </a:r>
            <a:endParaRPr kumimoji="1" lang="zh-CN" altLang="en-US" sz="1600" dirty="0">
              <a:latin typeface="华文楷体" panose="02010600040101010101" pitchFamily="2" charset="-122"/>
              <a:ea typeface="华文楷体" panose="02010600040101010101" pitchFamily="2" charset="-122"/>
            </a:endParaRPr>
          </a:p>
        </p:txBody>
      </p:sp>
      <p:sp>
        <p:nvSpPr>
          <p:cNvPr id="11" name="文本框 10"/>
          <p:cNvSpPr txBox="1"/>
          <p:nvPr/>
        </p:nvSpPr>
        <p:spPr>
          <a:xfrm>
            <a:off x="5491480" y="1963420"/>
            <a:ext cx="2901315" cy="645160"/>
          </a:xfrm>
          <a:prstGeom prst="rect">
            <a:avLst/>
          </a:prstGeom>
          <a:noFill/>
        </p:spPr>
        <p:txBody>
          <a:bodyPr wrap="square" rtlCol="0">
            <a:spAutoFit/>
          </a:bodyPr>
          <a:lstStyle/>
          <a:p>
            <a:r>
              <a:rPr kumimoji="1" lang="zh-CN" altLang="en-US" sz="3600" i="1" dirty="0">
                <a:latin typeface="STKaiti Regular" panose="02010600040101010101" pitchFamily="2" charset="-122"/>
                <a:ea typeface="STKaiti Regular" panose="02010600040101010101" pitchFamily="2" charset="-122"/>
              </a:rPr>
              <a:t>李子柒</a:t>
            </a:r>
            <a:r>
              <a:rPr kumimoji="1" lang="en-US" altLang="zh-CN" sz="3600" i="1" dirty="0">
                <a:latin typeface="STKaiti Regular" panose="02010600040101010101" pitchFamily="2" charset="-122"/>
                <a:ea typeface="STKaiti Regular" panose="02010600040101010101" pitchFamily="2" charset="-122"/>
              </a:rPr>
              <a:t> </a:t>
            </a:r>
            <a:r>
              <a:rPr kumimoji="1" lang="zh-CN" altLang="en-US" sz="1400" dirty="0">
                <a:latin typeface="仿宋" panose="02010609060101010101" charset="-122"/>
                <a:ea typeface="仿宋" panose="02010609060101010101" charset="-122"/>
              </a:rPr>
              <a:t>本名（李佳佳）</a:t>
            </a:r>
            <a:endParaRPr kumimoji="1" lang="zh-CN" altLang="en-US" sz="1400" dirty="0">
              <a:latin typeface="仿宋" panose="02010609060101010101" charset="-122"/>
              <a:ea typeface="仿宋" panose="02010609060101010101" charset="-122"/>
            </a:endParaRPr>
          </a:p>
        </p:txBody>
      </p:sp>
      <p:cxnSp>
        <p:nvCxnSpPr>
          <p:cNvPr id="19" name="直线连接符 18"/>
          <p:cNvCxnSpPr/>
          <p:nvPr/>
        </p:nvCxnSpPr>
        <p:spPr>
          <a:xfrm>
            <a:off x="3059976" y="1266467"/>
            <a:ext cx="6543870" cy="0"/>
          </a:xfrm>
          <a:prstGeom prst="line">
            <a:avLst/>
          </a:prstGeom>
          <a:ln w="28575">
            <a:solidFill>
              <a:srgbClr val="74BDB0"/>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008472" y="906484"/>
            <a:ext cx="2630805" cy="583565"/>
          </a:xfrm>
          <a:prstGeom prst="rect">
            <a:avLst/>
          </a:prstGeom>
          <a:solidFill>
            <a:schemeClr val="bg1"/>
          </a:solidFill>
        </p:spPr>
        <p:txBody>
          <a:bodyPr wrap="none" rtlCol="0">
            <a:spAutoFit/>
          </a:bodyPr>
          <a:lstStyle/>
          <a:p>
            <a:pPr algn="l"/>
            <a:r>
              <a:rPr kumimoji="1" lang="zh-CN" altLang="en-US" sz="3200" dirty="0">
                <a:latin typeface="华文楷体" panose="02010600040101010101" pitchFamily="2" charset="-122"/>
                <a:ea typeface="华文楷体" panose="02010600040101010101" pitchFamily="2" charset="-122"/>
                <a:sym typeface="+mn-ea"/>
              </a:rPr>
              <a:t>Who is Li Ziqi?</a:t>
            </a:r>
            <a:endParaRPr kumimoji="1" lang="zh-CN" altLang="en-US" sz="3200" dirty="0">
              <a:latin typeface="华文楷体" panose="02010600040101010101" pitchFamily="2" charset="-122"/>
              <a:ea typeface="华文楷体" panose="02010600040101010101" pitchFamily="2" charset="-122"/>
            </a:endParaRPr>
          </a:p>
        </p:txBody>
      </p:sp>
      <p:pic>
        <p:nvPicPr>
          <p:cNvPr id="2" name="图片 1" descr="1"/>
          <p:cNvPicPr>
            <a:picLocks noChangeAspect="1"/>
          </p:cNvPicPr>
          <p:nvPr/>
        </p:nvPicPr>
        <p:blipFill>
          <a:blip r:embed="rId1"/>
          <a:stretch>
            <a:fillRect/>
          </a:stretch>
        </p:blipFill>
        <p:spPr>
          <a:xfrm>
            <a:off x="1524000" y="1853565"/>
            <a:ext cx="3729355" cy="37293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线连接符 21"/>
          <p:cNvCxnSpPr/>
          <p:nvPr/>
        </p:nvCxnSpPr>
        <p:spPr>
          <a:xfrm>
            <a:off x="1965130" y="3019067"/>
            <a:ext cx="8616577" cy="0"/>
          </a:xfrm>
          <a:prstGeom prst="line">
            <a:avLst/>
          </a:prstGeom>
          <a:ln w="38100">
            <a:solidFill>
              <a:srgbClr val="74BDB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353178" y="2418902"/>
            <a:ext cx="3840480" cy="1198880"/>
          </a:xfrm>
          <a:prstGeom prst="rect">
            <a:avLst/>
          </a:prstGeom>
          <a:solidFill>
            <a:schemeClr val="bg1"/>
          </a:solidFill>
        </p:spPr>
        <p:txBody>
          <a:bodyPr wrap="none" rtlCol="0">
            <a:spAutoFit/>
          </a:bodyPr>
          <a:lstStyle/>
          <a:p>
            <a:pPr algn="ctr"/>
            <a:r>
              <a:rPr kumimoji="1" lang="en-US" altLang="zh-CN" sz="7200" dirty="0">
                <a:latin typeface="PingFang SC" panose="020B0400000000000000" pitchFamily="34" charset="-122"/>
                <a:ea typeface="PingFang SC" panose="020B0400000000000000" pitchFamily="34" charset="-122"/>
              </a:rPr>
              <a:t>PART</a:t>
            </a:r>
            <a:r>
              <a:rPr kumimoji="1" lang="zh-CN" altLang="en-US" sz="7200" dirty="0">
                <a:latin typeface="PingFang SC" panose="020B0400000000000000" pitchFamily="34" charset="-122"/>
                <a:ea typeface="PingFang SC" panose="020B0400000000000000" pitchFamily="34" charset="-122"/>
              </a:rPr>
              <a:t> </a:t>
            </a:r>
            <a:r>
              <a:rPr kumimoji="1" lang="en-US" altLang="zh-CN" sz="7200" dirty="0">
                <a:latin typeface="PingFang SC" panose="020B0400000000000000" pitchFamily="34" charset="-122"/>
                <a:ea typeface="PingFang SC" panose="020B0400000000000000" pitchFamily="34" charset="-122"/>
              </a:rPr>
              <a:t>T</a:t>
            </a:r>
            <a:r>
              <a:rPr kumimoji="1" lang="en-US" altLang="zh-CN" sz="7200" dirty="0">
                <a:latin typeface="PingFang SC" panose="020B0400000000000000" pitchFamily="34" charset="-122"/>
                <a:ea typeface="PingFang SC" panose="020B0400000000000000" pitchFamily="34" charset="-122"/>
              </a:rPr>
              <a:t>WO</a:t>
            </a:r>
            <a:endParaRPr kumimoji="1" lang="en-US" altLang="zh-CN" sz="7200" dirty="0">
              <a:latin typeface="PingFang SC" panose="020B0400000000000000" pitchFamily="34" charset="-122"/>
              <a:ea typeface="PingFang SC" panose="020B0400000000000000" pitchFamily="34" charset="-122"/>
            </a:endParaRPr>
          </a:p>
        </p:txBody>
      </p:sp>
      <p:sp>
        <p:nvSpPr>
          <p:cNvPr id="2" name="文本框 1"/>
          <p:cNvSpPr txBox="1"/>
          <p:nvPr/>
        </p:nvSpPr>
        <p:spPr>
          <a:xfrm>
            <a:off x="2965068" y="3875391"/>
            <a:ext cx="6565900" cy="737235"/>
          </a:xfrm>
          <a:prstGeom prst="rect">
            <a:avLst/>
          </a:prstGeom>
          <a:noFill/>
        </p:spPr>
        <p:txBody>
          <a:bodyPr wrap="square" rtlCol="0">
            <a:spAutoFit/>
          </a:bodyPr>
          <a:p>
            <a:pPr algn="ctr">
              <a:lnSpc>
                <a:spcPct val="150000"/>
              </a:lnSpc>
            </a:pPr>
            <a:r>
              <a:rPr kumimoji="1" lang="zh-CN" altLang="en-US" sz="2800" dirty="0">
                <a:latin typeface="华文楷体" panose="02010600040101010101" pitchFamily="2" charset="-122"/>
                <a:ea typeface="华文楷体" panose="02010600040101010101" pitchFamily="2" charset="-122"/>
                <a:sym typeface="+mn-ea"/>
              </a:rPr>
              <a:t>What d</a:t>
            </a:r>
            <a:r>
              <a:rPr kumimoji="1" lang="en-US" altLang="zh-CN" sz="2800" dirty="0">
                <a:latin typeface="华文楷体" panose="02010600040101010101" pitchFamily="2" charset="-122"/>
                <a:ea typeface="华文楷体" panose="02010600040101010101" pitchFamily="2" charset="-122"/>
                <a:sym typeface="+mn-ea"/>
              </a:rPr>
              <a:t>id</a:t>
            </a:r>
            <a:r>
              <a:rPr kumimoji="1" lang="zh-CN" altLang="en-US" sz="2800" dirty="0">
                <a:latin typeface="华文楷体" panose="02010600040101010101" pitchFamily="2" charset="-122"/>
                <a:ea typeface="华文楷体" panose="02010600040101010101" pitchFamily="2" charset="-122"/>
                <a:sym typeface="+mn-ea"/>
              </a:rPr>
              <a:t> she do</a:t>
            </a:r>
            <a:r>
              <a:rPr kumimoji="1" lang="en-US" altLang="zh-CN" sz="2800" dirty="0">
                <a:latin typeface="华文楷体" panose="02010600040101010101" pitchFamily="2" charset="-122"/>
                <a:ea typeface="华文楷体" panose="02010600040101010101" pitchFamily="2" charset="-122"/>
                <a:sym typeface="+mn-ea"/>
              </a:rPr>
              <a:t>?</a:t>
            </a:r>
            <a:endParaRPr kumimoji="1" lang="zh-CN" altLang="en-US" sz="2800" dirty="0">
              <a:latin typeface="华文楷体" panose="02010600040101010101" pitchFamily="2" charset="-122"/>
              <a:ea typeface="华文楷体" panose="0201060004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直线连接符 52"/>
          <p:cNvCxnSpPr/>
          <p:nvPr/>
        </p:nvCxnSpPr>
        <p:spPr>
          <a:xfrm>
            <a:off x="3059976" y="1266467"/>
            <a:ext cx="6543870" cy="0"/>
          </a:xfrm>
          <a:prstGeom prst="line">
            <a:avLst/>
          </a:prstGeom>
          <a:ln w="28575">
            <a:solidFill>
              <a:srgbClr val="74BDB0"/>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5008472" y="906484"/>
            <a:ext cx="2921635" cy="583565"/>
          </a:xfrm>
          <a:prstGeom prst="rect">
            <a:avLst/>
          </a:prstGeom>
          <a:solidFill>
            <a:schemeClr val="bg1"/>
          </a:solidFill>
        </p:spPr>
        <p:txBody>
          <a:bodyPr wrap="none" rtlCol="0">
            <a:spAutoFit/>
          </a:bodyPr>
          <a:lstStyle/>
          <a:p>
            <a:pPr algn="l"/>
            <a:r>
              <a:rPr kumimoji="1" lang="zh-CN" altLang="en-US" sz="3200" dirty="0">
                <a:latin typeface="华文楷体" panose="02010600040101010101" pitchFamily="2" charset="-122"/>
                <a:ea typeface="华文楷体" panose="02010600040101010101" pitchFamily="2" charset="-122"/>
                <a:sym typeface="+mn-ea"/>
              </a:rPr>
              <a:t>What d</a:t>
            </a:r>
            <a:r>
              <a:rPr kumimoji="1" lang="en-US" altLang="zh-CN" sz="3200" dirty="0">
                <a:latin typeface="华文楷体" panose="02010600040101010101" pitchFamily="2" charset="-122"/>
                <a:ea typeface="华文楷体" panose="02010600040101010101" pitchFamily="2" charset="-122"/>
                <a:sym typeface="+mn-ea"/>
              </a:rPr>
              <a:t>id</a:t>
            </a:r>
            <a:r>
              <a:rPr kumimoji="1" lang="zh-CN" altLang="en-US" sz="3200" dirty="0">
                <a:latin typeface="华文楷体" panose="02010600040101010101" pitchFamily="2" charset="-122"/>
                <a:ea typeface="华文楷体" panose="02010600040101010101" pitchFamily="2" charset="-122"/>
                <a:sym typeface="+mn-ea"/>
              </a:rPr>
              <a:t> she do</a:t>
            </a:r>
            <a:r>
              <a:rPr kumimoji="1" lang="en-US" altLang="zh-CN" sz="3200" dirty="0">
                <a:latin typeface="华文楷体" panose="02010600040101010101" pitchFamily="2" charset="-122"/>
                <a:ea typeface="华文楷体" panose="02010600040101010101" pitchFamily="2" charset="-122"/>
                <a:sym typeface="+mn-ea"/>
              </a:rPr>
              <a:t>?</a:t>
            </a:r>
            <a:endParaRPr kumimoji="1" lang="zh-CN" altLang="en-US" sz="3200" dirty="0">
              <a:latin typeface="华文楷体" panose="02010600040101010101" pitchFamily="2" charset="-122"/>
              <a:ea typeface="华文楷体" panose="02010600040101010101" pitchFamily="2" charset="-122"/>
            </a:endParaRPr>
          </a:p>
        </p:txBody>
      </p:sp>
      <p:sp>
        <p:nvSpPr>
          <p:cNvPr id="5" name="六边形 4"/>
          <p:cNvSpPr/>
          <p:nvPr/>
        </p:nvSpPr>
        <p:spPr>
          <a:xfrm>
            <a:off x="2202180" y="4971885"/>
            <a:ext cx="401750" cy="346336"/>
          </a:xfrm>
          <a:prstGeom prst="hexagon">
            <a:avLst/>
          </a:prstGeom>
          <a:solidFill>
            <a:srgbClr val="74B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pic>
        <p:nvPicPr>
          <p:cNvPr id="2" name="图片 1" descr="pictureScreenshot_2021-04-26-17-09-04-838_tv.danmaku.bil"/>
          <p:cNvPicPr>
            <a:picLocks noChangeAspect="1"/>
          </p:cNvPicPr>
          <p:nvPr/>
        </p:nvPicPr>
        <p:blipFill>
          <a:blip r:embed="rId1"/>
          <a:srcRect l="9802" r="10266"/>
          <a:stretch>
            <a:fillRect/>
          </a:stretch>
        </p:blipFill>
        <p:spPr>
          <a:xfrm>
            <a:off x="6363335" y="2011680"/>
            <a:ext cx="4148455" cy="2336165"/>
          </a:xfrm>
          <a:prstGeom prst="rect">
            <a:avLst/>
          </a:prstGeom>
          <a:ln w="34925" cmpd="sng">
            <a:solidFill>
              <a:srgbClr val="CCEAE2"/>
            </a:solidFill>
            <a:prstDash val="solid"/>
          </a:ln>
        </p:spPr>
      </p:pic>
      <p:pic>
        <p:nvPicPr>
          <p:cNvPr id="3" name="图片 2" descr="Screenshot_2021-05-04-20-03-11-505_tv.danmaku.bil"/>
          <p:cNvPicPr>
            <a:picLocks noChangeAspect="1"/>
          </p:cNvPicPr>
          <p:nvPr/>
        </p:nvPicPr>
        <p:blipFill>
          <a:blip r:embed="rId2"/>
          <a:srcRect l="9875" r="10078"/>
          <a:stretch>
            <a:fillRect/>
          </a:stretch>
        </p:blipFill>
        <p:spPr>
          <a:xfrm>
            <a:off x="1362075" y="1966595"/>
            <a:ext cx="4237990" cy="2383155"/>
          </a:xfrm>
          <a:prstGeom prst="rect">
            <a:avLst/>
          </a:prstGeom>
          <a:ln w="34925" cmpd="sng">
            <a:solidFill>
              <a:srgbClr val="CCEAE2"/>
            </a:solidFill>
            <a:prstDash val="solid"/>
          </a:ln>
        </p:spPr>
      </p:pic>
      <p:sp>
        <p:nvSpPr>
          <p:cNvPr id="7" name="文本框 6"/>
          <p:cNvSpPr txBox="1"/>
          <p:nvPr/>
        </p:nvSpPr>
        <p:spPr>
          <a:xfrm>
            <a:off x="2772410" y="4963160"/>
            <a:ext cx="3017520" cy="368300"/>
          </a:xfrm>
          <a:prstGeom prst="rect">
            <a:avLst/>
          </a:prstGeom>
          <a:noFill/>
        </p:spPr>
        <p:txBody>
          <a:bodyPr wrap="square" rtlCol="0">
            <a:spAutoFit/>
          </a:bodyPr>
          <a:p>
            <a:r>
              <a:rPr kumimoji="1" lang="en-US" altLang="zh-CN" dirty="0">
                <a:latin typeface="华文楷体" panose="02010600040101010101" pitchFamily="2" charset="-122"/>
                <a:ea typeface="华文楷体" panose="02010600040101010101" pitchFamily="2" charset="-122"/>
                <a:sym typeface="+mn-ea"/>
              </a:rPr>
              <a:t>her</a:t>
            </a:r>
            <a:r>
              <a:rPr kumimoji="1" lang="en-US" altLang="zh-CN" dirty="0">
                <a:latin typeface="华文楷体" panose="02010600040101010101" pitchFamily="2" charset="-122"/>
                <a:ea typeface="华文楷体" panose="02010600040101010101" pitchFamily="2" charset="-122"/>
              </a:rPr>
              <a:t> and </a:t>
            </a:r>
            <a:r>
              <a:rPr kumimoji="1" lang="en-US" altLang="zh-CN" dirty="0">
                <a:latin typeface="华文楷体" panose="02010600040101010101" pitchFamily="2" charset="-122"/>
                <a:ea typeface="华文楷体" panose="02010600040101010101" pitchFamily="2" charset="-122"/>
                <a:sym typeface="+mn-ea"/>
              </a:rPr>
              <a:t>her</a:t>
            </a:r>
            <a:r>
              <a:rPr kumimoji="1" lang="en-US" altLang="zh-CN" dirty="0">
                <a:latin typeface="华文楷体" panose="02010600040101010101" pitchFamily="2" charset="-122"/>
                <a:ea typeface="华文楷体" panose="02010600040101010101" pitchFamily="2" charset="-122"/>
                <a:sym typeface="+mn-ea"/>
              </a:rPr>
              <a:t> grandmother</a:t>
            </a:r>
            <a:endParaRPr kumimoji="1" lang="en-US" altLang="zh-CN" dirty="0">
              <a:latin typeface="华文楷体" panose="02010600040101010101" pitchFamily="2" charset="-122"/>
              <a:ea typeface="华文楷体" panose="02010600040101010101" pitchFamily="2" charset="-122"/>
              <a:sym typeface="+mn-ea"/>
            </a:endParaRPr>
          </a:p>
        </p:txBody>
      </p:sp>
      <p:sp>
        <p:nvSpPr>
          <p:cNvPr id="8" name="六边形 7"/>
          <p:cNvSpPr/>
          <p:nvPr/>
        </p:nvSpPr>
        <p:spPr>
          <a:xfrm>
            <a:off x="7239635" y="4985220"/>
            <a:ext cx="401750" cy="346336"/>
          </a:xfrm>
          <a:prstGeom prst="hexagon">
            <a:avLst/>
          </a:prstGeom>
          <a:solidFill>
            <a:srgbClr val="74B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9" name="文本框 8"/>
          <p:cNvSpPr txBox="1"/>
          <p:nvPr/>
        </p:nvSpPr>
        <p:spPr>
          <a:xfrm>
            <a:off x="7839075" y="4972050"/>
            <a:ext cx="2238375" cy="368300"/>
          </a:xfrm>
          <a:prstGeom prst="rect">
            <a:avLst/>
          </a:prstGeom>
          <a:noFill/>
        </p:spPr>
        <p:txBody>
          <a:bodyPr wrap="square" rtlCol="0">
            <a:spAutoFit/>
          </a:bodyPr>
          <a:p>
            <a:r>
              <a:rPr kumimoji="1" lang="zh-CN" altLang="en-US" dirty="0">
                <a:latin typeface="华文楷体" panose="02010600040101010101" pitchFamily="2" charset="-122"/>
                <a:ea typeface="华文楷体" panose="02010600040101010101" pitchFamily="2" charset="-122"/>
              </a:rPr>
              <a:t>delicious food</a:t>
            </a:r>
            <a:endParaRPr kumimoji="1" lang="zh-CN" altLang="en-US"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直线连接符 52"/>
          <p:cNvCxnSpPr/>
          <p:nvPr/>
        </p:nvCxnSpPr>
        <p:spPr>
          <a:xfrm>
            <a:off x="3059976" y="1266467"/>
            <a:ext cx="6543870" cy="0"/>
          </a:xfrm>
          <a:prstGeom prst="line">
            <a:avLst/>
          </a:prstGeom>
          <a:ln w="28575">
            <a:solidFill>
              <a:srgbClr val="74BDB0"/>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5008472" y="906484"/>
            <a:ext cx="2921635" cy="583565"/>
          </a:xfrm>
          <a:prstGeom prst="rect">
            <a:avLst/>
          </a:prstGeom>
          <a:solidFill>
            <a:schemeClr val="bg1"/>
          </a:solidFill>
        </p:spPr>
        <p:txBody>
          <a:bodyPr wrap="none" rtlCol="0">
            <a:spAutoFit/>
          </a:bodyPr>
          <a:lstStyle/>
          <a:p>
            <a:pPr algn="l"/>
            <a:r>
              <a:rPr kumimoji="1" lang="zh-CN" altLang="en-US" sz="3200" dirty="0">
                <a:latin typeface="华文楷体" panose="02010600040101010101" pitchFamily="2" charset="-122"/>
                <a:ea typeface="华文楷体" panose="02010600040101010101" pitchFamily="2" charset="-122"/>
                <a:sym typeface="+mn-ea"/>
              </a:rPr>
              <a:t>What d</a:t>
            </a:r>
            <a:r>
              <a:rPr kumimoji="1" lang="en-US" altLang="zh-CN" sz="3200" dirty="0">
                <a:latin typeface="华文楷体" panose="02010600040101010101" pitchFamily="2" charset="-122"/>
                <a:ea typeface="华文楷体" panose="02010600040101010101" pitchFamily="2" charset="-122"/>
                <a:sym typeface="+mn-ea"/>
              </a:rPr>
              <a:t>id</a:t>
            </a:r>
            <a:r>
              <a:rPr kumimoji="1" lang="zh-CN" altLang="en-US" sz="3200" dirty="0">
                <a:latin typeface="华文楷体" panose="02010600040101010101" pitchFamily="2" charset="-122"/>
                <a:ea typeface="华文楷体" panose="02010600040101010101" pitchFamily="2" charset="-122"/>
                <a:sym typeface="+mn-ea"/>
              </a:rPr>
              <a:t> she do</a:t>
            </a:r>
            <a:r>
              <a:rPr kumimoji="1" lang="en-US" altLang="zh-CN" sz="3200" dirty="0">
                <a:latin typeface="华文楷体" panose="02010600040101010101" pitchFamily="2" charset="-122"/>
                <a:ea typeface="华文楷体" panose="02010600040101010101" pitchFamily="2" charset="-122"/>
                <a:sym typeface="+mn-ea"/>
              </a:rPr>
              <a:t>?</a:t>
            </a:r>
            <a:endParaRPr kumimoji="1" lang="zh-CN" altLang="en-US" sz="3200" dirty="0">
              <a:latin typeface="华文楷体" panose="02010600040101010101" pitchFamily="2" charset="-122"/>
              <a:ea typeface="华文楷体" panose="02010600040101010101" pitchFamily="2" charset="-122"/>
            </a:endParaRPr>
          </a:p>
        </p:txBody>
      </p:sp>
      <p:pic>
        <p:nvPicPr>
          <p:cNvPr id="4" name="图片 3" descr="Screenshot_2021-05-04-19-14-42-481_tv.danmaku.bil"/>
          <p:cNvPicPr>
            <a:picLocks noChangeAspect="1"/>
          </p:cNvPicPr>
          <p:nvPr>
            <p:custDataLst>
              <p:tags r:id="rId1"/>
            </p:custDataLst>
          </p:nvPr>
        </p:nvPicPr>
        <p:blipFill>
          <a:blip r:embed="rId2"/>
          <a:srcRect l="9920" r="9910"/>
          <a:stretch>
            <a:fillRect/>
          </a:stretch>
        </p:blipFill>
        <p:spPr>
          <a:xfrm>
            <a:off x="6558280" y="2396490"/>
            <a:ext cx="4218940" cy="2367915"/>
          </a:xfrm>
          <a:prstGeom prst="rect">
            <a:avLst/>
          </a:prstGeom>
          <a:ln w="34925" cmpd="sng">
            <a:solidFill>
              <a:srgbClr val="CCEAE2"/>
            </a:solidFill>
            <a:prstDash val="solid"/>
          </a:ln>
        </p:spPr>
      </p:pic>
      <p:pic>
        <p:nvPicPr>
          <p:cNvPr id="6" name="图片 5" descr="Screenshot_2021-05-04-19-12-47-259_tv.danmaku.bil"/>
          <p:cNvPicPr>
            <a:picLocks noChangeAspect="1"/>
          </p:cNvPicPr>
          <p:nvPr>
            <p:custDataLst>
              <p:tags r:id="rId3"/>
            </p:custDataLst>
          </p:nvPr>
        </p:nvPicPr>
        <p:blipFill>
          <a:blip r:embed="rId4"/>
          <a:srcRect l="9899" r="9687"/>
          <a:stretch>
            <a:fillRect/>
          </a:stretch>
        </p:blipFill>
        <p:spPr>
          <a:xfrm>
            <a:off x="1596390" y="2394585"/>
            <a:ext cx="4234180" cy="2369820"/>
          </a:xfrm>
          <a:prstGeom prst="rect">
            <a:avLst/>
          </a:prstGeom>
          <a:ln w="34925" cmpd="sng">
            <a:solidFill>
              <a:srgbClr val="CCEAE2"/>
            </a:solidFill>
            <a:prstDash val="solid"/>
          </a:ln>
        </p:spPr>
      </p:pic>
      <p:sp>
        <p:nvSpPr>
          <p:cNvPr id="7" name="文本框 6"/>
          <p:cNvSpPr txBox="1"/>
          <p:nvPr/>
        </p:nvSpPr>
        <p:spPr>
          <a:xfrm>
            <a:off x="4445635" y="5313680"/>
            <a:ext cx="6173470" cy="368300"/>
          </a:xfrm>
          <a:prstGeom prst="rect">
            <a:avLst/>
          </a:prstGeom>
          <a:noFill/>
        </p:spPr>
        <p:txBody>
          <a:bodyPr wrap="square" rtlCol="0">
            <a:spAutoFit/>
          </a:bodyPr>
          <a:p>
            <a:r>
              <a:rPr kumimoji="1" lang="en-US" altLang="zh-CN" dirty="0">
                <a:latin typeface="华文楷体" panose="02010600040101010101" pitchFamily="2" charset="-122"/>
                <a:ea typeface="华文楷体" panose="02010600040101010101" pitchFamily="2" charset="-122"/>
                <a:sym typeface="+mn-ea"/>
              </a:rPr>
              <a:t>Li Zixuan's famous work is "Homemade Lanzhou Ramen"</a:t>
            </a:r>
            <a:endParaRPr kumimoji="1" lang="en-US" altLang="zh-CN" dirty="0">
              <a:latin typeface="华文楷体" panose="02010600040101010101" pitchFamily="2" charset="-122"/>
              <a:ea typeface="华文楷体" panose="02010600040101010101" pitchFamily="2" charset="-122"/>
              <a:sym typeface="+mn-ea"/>
            </a:endParaRPr>
          </a:p>
        </p:txBody>
      </p:sp>
      <p:sp>
        <p:nvSpPr>
          <p:cNvPr id="8" name="六边形 7"/>
          <p:cNvSpPr/>
          <p:nvPr/>
        </p:nvSpPr>
        <p:spPr>
          <a:xfrm>
            <a:off x="3648075" y="5313515"/>
            <a:ext cx="401750" cy="346336"/>
          </a:xfrm>
          <a:prstGeom prst="hexagon">
            <a:avLst/>
          </a:prstGeom>
          <a:solidFill>
            <a:srgbClr val="74B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直线连接符 52"/>
          <p:cNvCxnSpPr/>
          <p:nvPr/>
        </p:nvCxnSpPr>
        <p:spPr>
          <a:xfrm>
            <a:off x="3059976" y="1266467"/>
            <a:ext cx="6543870" cy="0"/>
          </a:xfrm>
          <a:prstGeom prst="line">
            <a:avLst/>
          </a:prstGeom>
          <a:ln w="28575">
            <a:solidFill>
              <a:srgbClr val="74BDB0"/>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5007202" y="977604"/>
            <a:ext cx="2921635" cy="583565"/>
          </a:xfrm>
          <a:prstGeom prst="rect">
            <a:avLst/>
          </a:prstGeom>
          <a:solidFill>
            <a:schemeClr val="bg1"/>
          </a:solidFill>
        </p:spPr>
        <p:txBody>
          <a:bodyPr wrap="none" rtlCol="0">
            <a:spAutoFit/>
          </a:bodyPr>
          <a:lstStyle/>
          <a:p>
            <a:pPr algn="l"/>
            <a:r>
              <a:rPr kumimoji="1" lang="zh-CN" altLang="en-US" sz="3200" dirty="0">
                <a:latin typeface="华文楷体" panose="02010600040101010101" pitchFamily="2" charset="-122"/>
                <a:ea typeface="华文楷体" panose="02010600040101010101" pitchFamily="2" charset="-122"/>
                <a:sym typeface="+mn-ea"/>
              </a:rPr>
              <a:t>What d</a:t>
            </a:r>
            <a:r>
              <a:rPr kumimoji="1" lang="en-US" altLang="zh-CN" sz="3200" dirty="0">
                <a:latin typeface="华文楷体" panose="02010600040101010101" pitchFamily="2" charset="-122"/>
                <a:ea typeface="华文楷体" panose="02010600040101010101" pitchFamily="2" charset="-122"/>
                <a:sym typeface="+mn-ea"/>
              </a:rPr>
              <a:t>id</a:t>
            </a:r>
            <a:r>
              <a:rPr kumimoji="1" lang="zh-CN" altLang="en-US" sz="3200" dirty="0">
                <a:latin typeface="华文楷体" panose="02010600040101010101" pitchFamily="2" charset="-122"/>
                <a:ea typeface="华文楷体" panose="02010600040101010101" pitchFamily="2" charset="-122"/>
                <a:sym typeface="+mn-ea"/>
              </a:rPr>
              <a:t> she do</a:t>
            </a:r>
            <a:r>
              <a:rPr kumimoji="1" lang="en-US" altLang="zh-CN" sz="3200" dirty="0">
                <a:latin typeface="华文楷体" panose="02010600040101010101" pitchFamily="2" charset="-122"/>
                <a:ea typeface="华文楷体" panose="02010600040101010101" pitchFamily="2" charset="-122"/>
                <a:sym typeface="+mn-ea"/>
              </a:rPr>
              <a:t>?</a:t>
            </a:r>
            <a:endParaRPr kumimoji="1" lang="zh-CN" altLang="en-US" sz="3200" dirty="0">
              <a:latin typeface="华文楷体" panose="02010600040101010101" pitchFamily="2" charset="-122"/>
              <a:ea typeface="华文楷体" panose="02010600040101010101" pitchFamily="2" charset="-122"/>
            </a:endParaRPr>
          </a:p>
        </p:txBody>
      </p:sp>
      <p:sp>
        <p:nvSpPr>
          <p:cNvPr id="8" name="六边形 7"/>
          <p:cNvSpPr/>
          <p:nvPr/>
        </p:nvSpPr>
        <p:spPr>
          <a:xfrm>
            <a:off x="4916805" y="5300180"/>
            <a:ext cx="401750" cy="346336"/>
          </a:xfrm>
          <a:prstGeom prst="hexagon">
            <a:avLst/>
          </a:prstGeom>
          <a:solidFill>
            <a:srgbClr val="74B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pic>
        <p:nvPicPr>
          <p:cNvPr id="3" name="图片 2" descr="Screenshot_2021-05-05-10-47-04-536_tv.danmaku.bil"/>
          <p:cNvPicPr>
            <a:picLocks noChangeAspect="1"/>
          </p:cNvPicPr>
          <p:nvPr/>
        </p:nvPicPr>
        <p:blipFill>
          <a:blip r:embed="rId1"/>
          <a:srcRect l="10376" r="10055"/>
          <a:stretch>
            <a:fillRect/>
          </a:stretch>
        </p:blipFill>
        <p:spPr>
          <a:xfrm>
            <a:off x="6700520" y="2225675"/>
            <a:ext cx="4246245" cy="2401570"/>
          </a:xfrm>
          <a:prstGeom prst="rect">
            <a:avLst/>
          </a:prstGeom>
          <a:ln w="34925" cmpd="sng">
            <a:solidFill>
              <a:srgbClr val="CCEAE2"/>
            </a:solidFill>
            <a:prstDash val="solid"/>
          </a:ln>
        </p:spPr>
      </p:pic>
      <p:sp>
        <p:nvSpPr>
          <p:cNvPr id="5" name="文本框 4"/>
          <p:cNvSpPr txBox="1"/>
          <p:nvPr/>
        </p:nvSpPr>
        <p:spPr>
          <a:xfrm>
            <a:off x="5537835" y="5304155"/>
            <a:ext cx="2390775" cy="368300"/>
          </a:xfrm>
          <a:prstGeom prst="rect">
            <a:avLst/>
          </a:prstGeom>
          <a:noFill/>
        </p:spPr>
        <p:txBody>
          <a:bodyPr wrap="square" rtlCol="0">
            <a:spAutoFit/>
          </a:bodyPr>
          <a:p>
            <a:r>
              <a:rPr kumimoji="1" lang="en-US" altLang="zh-CN" dirty="0">
                <a:latin typeface="华文楷体" panose="02010600040101010101" pitchFamily="2" charset="-122"/>
                <a:ea typeface="华文楷体" panose="02010600040101010101" pitchFamily="2" charset="-122"/>
              </a:rPr>
              <a:t>She is doing farm work</a:t>
            </a:r>
            <a:endParaRPr kumimoji="1" lang="en-US" altLang="zh-CN" dirty="0">
              <a:latin typeface="华文楷体" panose="02010600040101010101" pitchFamily="2" charset="-122"/>
              <a:ea typeface="华文楷体" panose="02010600040101010101" pitchFamily="2" charset="-122"/>
            </a:endParaRPr>
          </a:p>
        </p:txBody>
      </p:sp>
      <p:pic>
        <p:nvPicPr>
          <p:cNvPr id="9" name="图片 8" descr="Screenshot_2021-05-05-13-53-29-555_tv.danmaku.bil"/>
          <p:cNvPicPr>
            <a:picLocks noChangeAspect="1"/>
          </p:cNvPicPr>
          <p:nvPr/>
        </p:nvPicPr>
        <p:blipFill>
          <a:blip r:embed="rId2"/>
          <a:srcRect l="9975" r="10452"/>
          <a:stretch>
            <a:fillRect/>
          </a:stretch>
        </p:blipFill>
        <p:spPr>
          <a:xfrm>
            <a:off x="1786890" y="2221230"/>
            <a:ext cx="4285615" cy="2423160"/>
          </a:xfrm>
          <a:prstGeom prst="rect">
            <a:avLst/>
          </a:prstGeom>
          <a:ln w="34925">
            <a:solidFill>
              <a:srgbClr val="CCEAE2"/>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直线连接符 52"/>
          <p:cNvCxnSpPr/>
          <p:nvPr/>
        </p:nvCxnSpPr>
        <p:spPr>
          <a:xfrm>
            <a:off x="3059976" y="1266467"/>
            <a:ext cx="6543870" cy="0"/>
          </a:xfrm>
          <a:prstGeom prst="line">
            <a:avLst/>
          </a:prstGeom>
          <a:ln w="28575">
            <a:solidFill>
              <a:srgbClr val="74BDB0"/>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5008472" y="906484"/>
            <a:ext cx="2643505" cy="583565"/>
          </a:xfrm>
          <a:prstGeom prst="rect">
            <a:avLst/>
          </a:prstGeom>
          <a:solidFill>
            <a:schemeClr val="bg1"/>
          </a:solidFill>
        </p:spPr>
        <p:txBody>
          <a:bodyPr wrap="none" rtlCol="0">
            <a:spAutoFit/>
          </a:bodyPr>
          <a:lstStyle/>
          <a:p>
            <a:pPr algn="l"/>
            <a:r>
              <a:rPr kumimoji="1" lang="en-US" altLang="zh-CN" sz="3200" dirty="0">
                <a:latin typeface="华文楷体" panose="02010600040101010101" pitchFamily="2" charset="-122"/>
                <a:ea typeface="华文楷体" panose="02010600040101010101" pitchFamily="2" charset="-122"/>
                <a:sym typeface="+mn-ea"/>
              </a:rPr>
              <a:t>Cucumber's life</a:t>
            </a:r>
            <a:endParaRPr kumimoji="1" lang="zh-CN" altLang="en-US" sz="3200" dirty="0">
              <a:latin typeface="华文楷体" panose="02010600040101010101" pitchFamily="2" charset="-122"/>
              <a:ea typeface="华文楷体" panose="02010600040101010101" pitchFamily="2" charset="-122"/>
            </a:endParaRPr>
          </a:p>
        </p:txBody>
      </p:sp>
      <p:pic>
        <p:nvPicPr>
          <p:cNvPr id="2" name="图片 1" descr="Screenshot_2021-05-05-14-19-07-686_tv.danmaku.bil"/>
          <p:cNvPicPr>
            <a:picLocks noChangeAspect="1"/>
          </p:cNvPicPr>
          <p:nvPr/>
        </p:nvPicPr>
        <p:blipFill>
          <a:blip r:embed="rId1"/>
          <a:srcRect l="10223" r="9899"/>
          <a:stretch>
            <a:fillRect/>
          </a:stretch>
        </p:blipFill>
        <p:spPr>
          <a:xfrm>
            <a:off x="1873250" y="1752600"/>
            <a:ext cx="3182620" cy="1793240"/>
          </a:xfrm>
          <a:prstGeom prst="rect">
            <a:avLst/>
          </a:prstGeom>
          <a:ln w="34925" cmpd="sng">
            <a:solidFill>
              <a:srgbClr val="CCEAE2"/>
            </a:solidFill>
            <a:prstDash val="solid"/>
          </a:ln>
        </p:spPr>
      </p:pic>
      <p:pic>
        <p:nvPicPr>
          <p:cNvPr id="3" name="图片 2" descr="Screenshot_2021-05-05-14-21-16-529_tv.danmaku.bil"/>
          <p:cNvPicPr>
            <a:picLocks noChangeAspect="1"/>
          </p:cNvPicPr>
          <p:nvPr/>
        </p:nvPicPr>
        <p:blipFill>
          <a:blip r:embed="rId2"/>
          <a:srcRect l="10473" r="9679"/>
          <a:stretch>
            <a:fillRect/>
          </a:stretch>
        </p:blipFill>
        <p:spPr>
          <a:xfrm>
            <a:off x="6282690" y="1753235"/>
            <a:ext cx="3180715" cy="1792605"/>
          </a:xfrm>
          <a:prstGeom prst="rect">
            <a:avLst/>
          </a:prstGeom>
          <a:ln w="34925" cmpd="sng">
            <a:solidFill>
              <a:srgbClr val="CCEAE2"/>
            </a:solidFill>
            <a:prstDash val="solid"/>
          </a:ln>
        </p:spPr>
      </p:pic>
      <p:pic>
        <p:nvPicPr>
          <p:cNvPr id="5" name="图片 4" descr="Screenshot_2021-05-05-14-23-28-146_tv.danmaku.bil"/>
          <p:cNvPicPr>
            <a:picLocks noChangeAspect="1"/>
          </p:cNvPicPr>
          <p:nvPr/>
        </p:nvPicPr>
        <p:blipFill>
          <a:blip r:embed="rId3"/>
          <a:srcRect l="10375" r="9680"/>
          <a:stretch>
            <a:fillRect/>
          </a:stretch>
        </p:blipFill>
        <p:spPr>
          <a:xfrm>
            <a:off x="1873250" y="3808730"/>
            <a:ext cx="3178810" cy="1790065"/>
          </a:xfrm>
          <a:prstGeom prst="rect">
            <a:avLst/>
          </a:prstGeom>
          <a:ln w="34925" cmpd="sng">
            <a:solidFill>
              <a:srgbClr val="CCEAE2"/>
            </a:solidFill>
            <a:prstDash val="solid"/>
          </a:ln>
        </p:spPr>
      </p:pic>
      <p:sp>
        <p:nvSpPr>
          <p:cNvPr id="6" name="右箭头 5"/>
          <p:cNvSpPr/>
          <p:nvPr/>
        </p:nvSpPr>
        <p:spPr>
          <a:xfrm>
            <a:off x="5069205" y="2513330"/>
            <a:ext cx="1186815" cy="272415"/>
          </a:xfrm>
          <a:prstGeom prst="rightArrow">
            <a:avLst/>
          </a:prstGeom>
          <a:solidFill>
            <a:schemeClr val="bg1"/>
          </a:solidFill>
          <a:ln w="28575" cmpd="sng">
            <a:solidFill>
              <a:srgbClr val="CCEAE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右箭头 6"/>
          <p:cNvSpPr/>
          <p:nvPr/>
        </p:nvSpPr>
        <p:spPr>
          <a:xfrm>
            <a:off x="5082540" y="4551045"/>
            <a:ext cx="1200150" cy="272415"/>
          </a:xfrm>
          <a:prstGeom prst="rightArrow">
            <a:avLst/>
          </a:prstGeom>
          <a:solidFill>
            <a:schemeClr val="bg1"/>
          </a:solidFill>
          <a:ln w="28575" cmpd="sng">
            <a:solidFill>
              <a:srgbClr val="CCEAE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Screenshot_2021-05-05-14-24-15-108_tv.danmaku.bil"/>
          <p:cNvPicPr>
            <a:picLocks noChangeAspect="1"/>
          </p:cNvPicPr>
          <p:nvPr/>
        </p:nvPicPr>
        <p:blipFill>
          <a:blip r:embed="rId4"/>
          <a:srcRect l="10184" r="10184"/>
          <a:stretch>
            <a:fillRect/>
          </a:stretch>
        </p:blipFill>
        <p:spPr>
          <a:xfrm>
            <a:off x="6255385" y="3789680"/>
            <a:ext cx="2209800" cy="1249680"/>
          </a:xfrm>
          <a:prstGeom prst="rect">
            <a:avLst/>
          </a:prstGeom>
          <a:ln w="28575" cmpd="sng">
            <a:solidFill>
              <a:srgbClr val="CCEAE2"/>
            </a:solidFill>
            <a:prstDash val="solid"/>
          </a:ln>
        </p:spPr>
      </p:pic>
      <p:pic>
        <p:nvPicPr>
          <p:cNvPr id="10" name="图片 9" descr="Screenshot_2021-05-05-14-27-43-651_tv.danmaku.bil"/>
          <p:cNvPicPr>
            <a:picLocks noChangeAspect="1"/>
          </p:cNvPicPr>
          <p:nvPr/>
        </p:nvPicPr>
        <p:blipFill>
          <a:blip r:embed="rId5"/>
          <a:srcRect l="9840" r="9813"/>
          <a:stretch>
            <a:fillRect/>
          </a:stretch>
        </p:blipFill>
        <p:spPr>
          <a:xfrm>
            <a:off x="6255385" y="5039360"/>
            <a:ext cx="2223135" cy="1245235"/>
          </a:xfrm>
          <a:prstGeom prst="rect">
            <a:avLst/>
          </a:prstGeom>
          <a:ln w="28575" cmpd="sng">
            <a:solidFill>
              <a:srgbClr val="CCEAE2"/>
            </a:solidFill>
            <a:prstDash val="solid"/>
          </a:ln>
        </p:spPr>
      </p:pic>
      <p:pic>
        <p:nvPicPr>
          <p:cNvPr id="11" name="图片 10" descr="Screenshot_2021-05-05-14-28-40-257_tv.danmaku.bil"/>
          <p:cNvPicPr>
            <a:picLocks noChangeAspect="1"/>
          </p:cNvPicPr>
          <p:nvPr/>
        </p:nvPicPr>
        <p:blipFill>
          <a:blip r:embed="rId6"/>
          <a:srcRect l="9992" r="8903"/>
          <a:stretch>
            <a:fillRect/>
          </a:stretch>
        </p:blipFill>
        <p:spPr>
          <a:xfrm>
            <a:off x="8478520" y="3789680"/>
            <a:ext cx="2235835" cy="1240790"/>
          </a:xfrm>
          <a:prstGeom prst="rect">
            <a:avLst/>
          </a:prstGeom>
          <a:ln w="28575" cmpd="sng">
            <a:solidFill>
              <a:srgbClr val="CCEAE2"/>
            </a:solidFill>
            <a:prstDash val="solid"/>
          </a:ln>
        </p:spPr>
      </p:pic>
      <p:pic>
        <p:nvPicPr>
          <p:cNvPr id="12" name="图片 11" descr="Screenshot_2021-05-05-14-26-07-332_tv.danmaku.bil"/>
          <p:cNvPicPr>
            <a:picLocks noChangeAspect="1"/>
          </p:cNvPicPr>
          <p:nvPr/>
        </p:nvPicPr>
        <p:blipFill>
          <a:blip r:embed="rId7"/>
          <a:srcRect l="9604" r="9627"/>
          <a:stretch>
            <a:fillRect/>
          </a:stretch>
        </p:blipFill>
        <p:spPr>
          <a:xfrm>
            <a:off x="8478520" y="5039360"/>
            <a:ext cx="2235200" cy="1245235"/>
          </a:xfrm>
          <a:prstGeom prst="rect">
            <a:avLst/>
          </a:prstGeom>
          <a:ln w="28575" cmpd="sng">
            <a:solidFill>
              <a:srgbClr val="CCEAE2"/>
            </a:solidFill>
            <a:prstDash val="solid"/>
          </a:ln>
        </p:spPr>
      </p:pic>
    </p:spTree>
  </p:cSld>
  <p:clrMapOvr>
    <a:masterClrMapping/>
  </p:clrMapOvr>
</p:sld>
</file>

<file path=ppt/tags/tag1.xml><?xml version="1.0" encoding="utf-8"?>
<p:tagLst xmlns:p="http://schemas.openxmlformats.org/presentationml/2006/main">
  <p:tag name="KSO_WM_UNIT_PLACING_PICTURE_USER_VIEWPORT" val="{&quot;height&quot;:3743,&quot;width&quot;:6670}"/>
</p:tagLst>
</file>

<file path=ppt/tags/tag2.xml><?xml version="1.0" encoding="utf-8"?>
<p:tagLst xmlns:p="http://schemas.openxmlformats.org/presentationml/2006/main">
  <p:tag name="KSO_WM_UNIT_PLACING_PICTURE_USER_VIEWPORT" val="{&quot;height&quot;:8640,&quot;width&quot;:192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1649</Words>
  <Application>WPS 演示</Application>
  <PresentationFormat>自定义</PresentationFormat>
  <Paragraphs>99</Paragraphs>
  <Slides>18</Slides>
  <Notes>1</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18</vt:i4>
      </vt:variant>
    </vt:vector>
  </HeadingPairs>
  <TitlesOfParts>
    <vt:vector size="34" baseType="lpstr">
      <vt:lpstr>Arial</vt:lpstr>
      <vt:lpstr>宋体</vt:lpstr>
      <vt:lpstr>Wingdings</vt:lpstr>
      <vt:lpstr>华文楷体</vt:lpstr>
      <vt:lpstr>PingFang SC</vt:lpstr>
      <vt:lpstr>Wingdings</vt:lpstr>
      <vt:lpstr>STKaiti Regular</vt:lpstr>
      <vt:lpstr>仿宋</vt:lpstr>
      <vt:lpstr>华文彩云</vt:lpstr>
      <vt:lpstr>等线</vt:lpstr>
      <vt:lpstr>微软雅黑</vt:lpstr>
      <vt:lpstr>Arial Unicode MS</vt:lpstr>
      <vt:lpstr>等线 Light</vt:lpstr>
      <vt:lpstr>Calibri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Leilei Qiu</cp:lastModifiedBy>
  <cp:revision>169</cp:revision>
  <dcterms:created xsi:type="dcterms:W3CDTF">2018-09-25T08:12:00Z</dcterms:created>
  <dcterms:modified xsi:type="dcterms:W3CDTF">2021-05-08T03:28:30Z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5ED5D507427648A7968BD1716CB56FE0</vt:lpwstr>
  </property>
  <property fmtid="{D5CDD505-2E9C-101B-9397-08002B2CF9AE}" pid="3" name="KSOProductBuildVer">
    <vt:lpwstr>2052-11.1.0.10463</vt:lpwstr>
  </property>
</Properties>
</file>